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  <p:sldMasterId id="2147483679" r:id="rId2"/>
  </p:sldMasterIdLst>
  <p:notesMasterIdLst>
    <p:notesMasterId r:id="rId90"/>
  </p:notesMasterIdLst>
  <p:sldIdLst>
    <p:sldId id="256" r:id="rId3"/>
    <p:sldId id="356" r:id="rId4"/>
    <p:sldId id="358" r:id="rId5"/>
    <p:sldId id="262" r:id="rId6"/>
    <p:sldId id="269" r:id="rId7"/>
    <p:sldId id="273" r:id="rId8"/>
    <p:sldId id="274" r:id="rId9"/>
    <p:sldId id="26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8" r:id="rId32"/>
    <p:sldId id="299" r:id="rId33"/>
    <p:sldId id="296" r:id="rId34"/>
    <p:sldId id="297" r:id="rId35"/>
    <p:sldId id="300" r:id="rId36"/>
    <p:sldId id="303" r:id="rId37"/>
    <p:sldId id="301" r:id="rId38"/>
    <p:sldId id="302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5" r:id="rId60"/>
    <p:sldId id="324" r:id="rId61"/>
    <p:sldId id="326" r:id="rId62"/>
    <p:sldId id="327" r:id="rId63"/>
    <p:sldId id="328" r:id="rId64"/>
    <p:sldId id="329" r:id="rId65"/>
    <p:sldId id="330" r:id="rId66"/>
    <p:sldId id="332" r:id="rId67"/>
    <p:sldId id="333" r:id="rId68"/>
    <p:sldId id="331" r:id="rId69"/>
    <p:sldId id="334" r:id="rId70"/>
    <p:sldId id="335" r:id="rId71"/>
    <p:sldId id="336" r:id="rId72"/>
    <p:sldId id="337" r:id="rId73"/>
    <p:sldId id="338" r:id="rId74"/>
    <p:sldId id="339" r:id="rId75"/>
    <p:sldId id="340" r:id="rId76"/>
    <p:sldId id="341" r:id="rId77"/>
    <p:sldId id="343" r:id="rId78"/>
    <p:sldId id="342" r:id="rId79"/>
    <p:sldId id="344" r:id="rId80"/>
    <p:sldId id="345" r:id="rId81"/>
    <p:sldId id="346" r:id="rId82"/>
    <p:sldId id="347" r:id="rId83"/>
    <p:sldId id="348" r:id="rId84"/>
    <p:sldId id="349" r:id="rId85"/>
    <p:sldId id="350" r:id="rId86"/>
    <p:sldId id="357" r:id="rId87"/>
    <p:sldId id="351" r:id="rId88"/>
    <p:sldId id="352" r:id="rId8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5BC902-D9B3-467B-8FBC-DBBEBBA6BC2E}">
          <p14:sldIdLst>
            <p14:sldId id="256"/>
            <p14:sldId id="356"/>
            <p14:sldId id="358"/>
          </p14:sldIdLst>
        </p14:section>
        <p14:section name="Fourier series" id="{EC39CB08-DF07-4D30-8709-31FA7EE43D91}">
          <p14:sldIdLst>
            <p14:sldId id="262"/>
            <p14:sldId id="269"/>
            <p14:sldId id="273"/>
            <p14:sldId id="274"/>
            <p14:sldId id="26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</p14:sldIdLst>
        </p14:section>
        <p14:section name="Complex representation of FS" id="{92ED2A53-EE5A-43F1-B00D-E2E0B0B46CA7}">
          <p14:sldIdLst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</p14:sldIdLst>
        </p14:section>
        <p14:section name="Discrete signals" id="{19FC4052-E8DA-491A-83D8-709A94C9D88E}">
          <p14:sldIdLst>
            <p14:sldId id="294"/>
            <p14:sldId id="295"/>
            <p14:sldId id="298"/>
            <p14:sldId id="299"/>
            <p14:sldId id="296"/>
            <p14:sldId id="297"/>
            <p14:sldId id="300"/>
            <p14:sldId id="303"/>
          </p14:sldIdLst>
        </p14:section>
        <p14:section name="CTFT" id="{89C7761B-3CDE-473D-8FFB-CEDE8914FA97}">
          <p14:sldIdLst>
            <p14:sldId id="301"/>
            <p14:sldId id="302"/>
            <p14:sldId id="304"/>
            <p14:sldId id="305"/>
            <p14:sldId id="306"/>
            <p14:sldId id="307"/>
            <p14:sldId id="308"/>
            <p14:sldId id="309"/>
          </p14:sldIdLst>
        </p14:section>
        <p14:section name="DTFT" id="{57C6AA2E-613F-4A76-85F8-4AC8ED5246C4}">
          <p14:sldIdLst>
            <p14:sldId id="310"/>
            <p14:sldId id="311"/>
            <p14:sldId id="312"/>
            <p14:sldId id="313"/>
            <p14:sldId id="314"/>
            <p14:sldId id="315"/>
          </p14:sldIdLst>
        </p14:section>
        <p14:section name="DFT" id="{E92CA64B-9AFD-4E41-99A8-9E5F5EDAAF12}">
          <p14:sldIdLst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5"/>
            <p14:sldId id="324"/>
            <p14:sldId id="326"/>
            <p14:sldId id="327"/>
            <p14:sldId id="328"/>
            <p14:sldId id="329"/>
            <p14:sldId id="330"/>
            <p14:sldId id="332"/>
            <p14:sldId id="333"/>
            <p14:sldId id="331"/>
            <p14:sldId id="334"/>
          </p14:sldIdLst>
        </p14:section>
        <p14:section name="Spectral Estimation" id="{AE6FFC70-5C78-4644-874E-43138F7AA641}">
          <p14:sldIdLst>
            <p14:sldId id="335"/>
            <p14:sldId id="336"/>
            <p14:sldId id="337"/>
            <p14:sldId id="338"/>
            <p14:sldId id="339"/>
            <p14:sldId id="340"/>
            <p14:sldId id="341"/>
            <p14:sldId id="343"/>
            <p14:sldId id="342"/>
            <p14:sldId id="344"/>
            <p14:sldId id="345"/>
            <p14:sldId id="346"/>
            <p14:sldId id="347"/>
            <p14:sldId id="348"/>
            <p14:sldId id="349"/>
            <p14:sldId id="350"/>
            <p14:sldId id="357"/>
            <p14:sldId id="351"/>
            <p14:sldId id="35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5AF05F-4111-44D0-A6EA-983E3E6FBD05}" v="2" dt="2019-05-19T14:16:44.0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6" autoAdjust="0"/>
    <p:restoredTop sz="94648" autoAdjust="0"/>
  </p:normalViewPr>
  <p:slideViewPr>
    <p:cSldViewPr snapToGrid="0">
      <p:cViewPr varScale="1">
        <p:scale>
          <a:sx n="76" d="100"/>
          <a:sy n="76" d="100"/>
        </p:scale>
        <p:origin x="302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notesMaster" Target="notesMasters/notesMaster1.xml"/><Relationship Id="rId95" Type="http://schemas.microsoft.com/office/2016/11/relationships/changesInfo" Target="changesInfos/changesInfo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presProps" Target="presProps.xml"/><Relationship Id="rId9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an Langton" userId="900e26b860474787" providerId="LiveId" clId="{525AF05F-4111-44D0-A6EA-983E3E6FBD05}"/>
    <pc:docChg chg="custSel modSld">
      <pc:chgData name="Charan Langton" userId="900e26b860474787" providerId="LiveId" clId="{525AF05F-4111-44D0-A6EA-983E3E6FBD05}" dt="2019-05-19T14:17:45.693" v="113" actId="20577"/>
      <pc:docMkLst>
        <pc:docMk/>
      </pc:docMkLst>
      <pc:sldChg chg="modSp">
        <pc:chgData name="Charan Langton" userId="900e26b860474787" providerId="LiveId" clId="{525AF05F-4111-44D0-A6EA-983E3E6FBD05}" dt="2019-05-19T14:16:24.843" v="28" actId="20577"/>
        <pc:sldMkLst>
          <pc:docMk/>
          <pc:sldMk cId="2903980029" sldId="256"/>
        </pc:sldMkLst>
        <pc:spChg chg="mod">
          <ac:chgData name="Charan Langton" userId="900e26b860474787" providerId="LiveId" clId="{525AF05F-4111-44D0-A6EA-983E3E6FBD05}" dt="2019-05-19T14:16:24.843" v="28" actId="20577"/>
          <ac:spMkLst>
            <pc:docMk/>
            <pc:sldMk cId="2903980029" sldId="256"/>
            <ac:spMk id="3" creationId="{0060AFB0-A970-4CB6-9515-7D76F70F07FB}"/>
          </ac:spMkLst>
        </pc:spChg>
      </pc:sldChg>
      <pc:sldChg chg="modSp">
        <pc:chgData name="Charan Langton" userId="900e26b860474787" providerId="LiveId" clId="{525AF05F-4111-44D0-A6EA-983E3E6FBD05}" dt="2019-05-19T14:17:45.693" v="113" actId="20577"/>
        <pc:sldMkLst>
          <pc:docMk/>
          <pc:sldMk cId="3239523861" sldId="357"/>
        </pc:sldMkLst>
        <pc:spChg chg="mod">
          <ac:chgData name="Charan Langton" userId="900e26b860474787" providerId="LiveId" clId="{525AF05F-4111-44D0-A6EA-983E3E6FBD05}" dt="2019-05-19T14:17:45.693" v="113" actId="20577"/>
          <ac:spMkLst>
            <pc:docMk/>
            <pc:sldMk cId="3239523861" sldId="357"/>
            <ac:spMk id="3" creationId="{E130BFBE-DAC3-47B5-AFA3-F295FF545B8A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3T03:09:03.08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30908.74023"/>
      <inkml:brushProperty name="anchorY" value="-9.04418"/>
      <inkml:brushProperty name="scaleFactor" value="0.5"/>
    </inkml:brush>
  </inkml:definitions>
  <inkml:trace contextRef="#ctx0" brushRef="#br0">0 251,'0'0,"0"2,11 1,12 0,5 5,7-1,1 5,5-1,9 4,5-2,2-3,-4 2,-3-2,8-1,0 2,7-2,0 4,7-2,-1 3,11-2,-3 3,11 3,0-2,12 5,7-4,7-3,4 2,12-4,10-4,4 4,-2-3,5-2,3-2,-3-2,3-1,-6-1,-5-1,3-1,-4 6,-5 0,-2 0,-5 0,-1-2,6-1,0-1,7-1,7 0,10 0,5 0,4 0,4 0,12-1,0 1,2 0,-3 0,7 0,0 0,-4 0,10 0,6 0,0-2,5-1,4 1,7 0,4 0,16-7,1-9,3 1,8 2,0-6,7 4,8-13,6 4,4 3,6-2,2 5,-1 5,1 5,0 5,0-6,-9 1,-1-6,-2 1,-7 3,1-6,-7 4,-17-3,-8 2,-18 4,-13 4,-3 2,-5-6,-8 2,-3-5,17 2,10 2,12-5,15 1,7-5,10 2,-2 4,6 3,-14 4,-14-6,-20 2,-5 1,-8-3,-7 2,-7 2,-6 3,-13 1,-3 2,-10 1,0 1,-6 1,-5 2,5 0,5 1,9 6,-3 1,3-2,1-1,9 2,1-1,-6-1,-1-3,-17-2,-8-1,-8 7,-4 0,-2-1,0-2,2 4,-2-1,0-2,1-1,-5-3,0-1,0-1,-7 4,1 0,-4 1,2-2,-5-1,3 4,3 0,4-1,3-1,3-2,13 7,10 0,0-1,7-2,5-2,6 6,-5-1,2-1,-8-2,2-3,-7-1,-6-2,-6 0,-4-1,-12-1,-7 1,-10 5,-4 1,-6-1,-1 0,6-2,-2-1,7 0,-2-2,6 0,-1 0,-9 0,-10 0,-13-1,-13 1,-13 0,-14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3T04:05:36.244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3T04:05:43.566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387 1,'-2'0,"0"0,0 0,0 0,0 0,0 1,-1-1,1 1,0 0,0-1,0 1,0 0,0 1,-2 1,0 0,0 1,0-1,-2 3,4-4,-26 31,18-20,-10 10,2-5,-14 14,1 1,-23 31,38-41,-1-2,-5 4,14-15,0-1,1 1,0 1,1-1,-1 5,3-7,1 0,1 0,0 1,0-1,0 1,1-1,0 1,1 1,-1 4,-1 0,-1 5,-4 15,1 1,1-1,1 29,4 66,2-88,2 0,3 5,-2-21,2-1,3 8,2 5,2 5,3-1,17 33,-12-31,-16-31,0 0,0 0,1-1,3 3,-5-7,10 17,-7-11,0-1,2 2,29 35,37 45,-54-70,0-1,20 15,-30-28,3 2,-1-1,2 0,6 4,15 6,-23-11,2-2,-1 1,12 3,-9-5,1-1,0-1,0 0,0-1,0-1,13 0,164-5,-180 2,-1-2,9-1,-18 2,-1 0,1-1,0 0,-1 0,0-1,1 1,-1-1,2-1,2-3,0-1,0 1,0-1,-1-1,1-1,12-16,1-5,-12 17,1-3,-1-2,0 1,2-10,2-1,-3 4,0-1,-2 1,0-2,-2 1,-1-4,-2 7,-3 14,0-1,1 1,1-3,3-12,-1 0,0-1,-2 0,-1-11,-1-102,-3 67,3-5,-2-77,-1 138,0 0,-1 1,-1-3,-4-21,5 17,-2 1,0 0,-1 0,-6-13,-31-70,39 94,-1 0,0 1,0-1,-1 1,0 1,-5-6,-11-14,15 18,0 0,-1 0,0 0,0 1,0 1,-1-1,0 1,-1 1,-3-2,-17-9,0 2,-2 1,15 8,-1 0,0 0,0 2,-10-1,-8-2,-10-4,5 1,-73-18,111 27,-19-4,0 0,0 2,-1 0,1 1,-10 2,-24 5,29-2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3T04:05:48.446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1145 295,'-1'-1,"1"0,0 0,0 0,-1 0,1 0,0-1,-1 1,0 0,1 0,-1 0,1 0,-1 0,0 1,0-1,1 0,-1 0,0 0,0 1,0-1,-1 0,-3-3,0 1,-1 0,-2-1,2 2,-11-6,0 2,0 0,-1 1,-6-1,1-1,0-1,-15-7,8 2,-261-104,253 102,-2 3,0 1,3 1,16 4,-1 2,1 0,-1 1,-8 1,14 2,1 0,0 1,0 0,0 1,0 1,-11 4,21-5,-1 0,1 0,0 0,0 1,1 0,-1 0,0 0,1 0,0 1,0 0,0 0,0 0,1 0,-1 1,1-1,0 1,1 0,-1 0,0 2,-6 16,3-7,-1 0,0 0,-4 4,7-12,0 1,0 1,1-1,0 0,0 1,1-1,0 7,-5 19,-2-1,-28 105,33-126,0 1,1 0,1-1,1 1,-1 0,2 0,0 0,1 0,1 3,1 16,-1-17,0 0,0 0,2 0,3 11,10 14,1 0,3-1,1 0,-7-16,2-1,10 11,-17-21,12 11,1 0,0-2,10 6,-8-6,12 8,2-2,1-2,4 0,-31-18,3 0,0 0,8 2,16 9,-21-11,1 0,0-1,1-1,-1-1,6 0,-11-2,5 2,-1 0,0 2,0 0,14 8,-19-9,0 0,0-2,1 0,2 0,12 3,-24-5,40 10,0-2,-30-8,-1 0,0 0,1-2,-1 0,6-1,-13 1,0-2,0 1,-1-1,1 0,-1 0,1 0,-1-1,0 0,0-1,0 1,0-1,-1 0,1-1,-1 1,0-1,-1 0,1 0,0-2,29-38,1 3,19-17,-49 53,4-4,1 0,-1 0,0-1,4-7,-4 5,-5 7,0 0,0-1,-1 1,2-5,4-13,-1 7,-2-1,0 0,2-14,-5 14,2-10,-2 0,1-15,-4-142,-1 82,1 91,-1-1,0 1,-1-1,0 1,-4-11,-1 5,1 1,-2-1,-6-8,7 11,-2 1,0-1,0 2,-1 0,-1 0,-7-6,12 13,2 1,-1 0,-1 1,1 0,-1 0,3 2,1 1,0 0,-1 0,1 0,-1 0,1 1,-1-1,1 1,-1-1,0 1,1 0,-2 0,-8 0,0 2,0-1,0 1,1 1,-1 0,-10 4,-16 8,20-9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3T04:06:01.29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708 18,'-72'1,"-43"6,93-4,1 0,0 1,0 1,0 1,-14 6,8 0,0 2,0 0,1 2,1 0,1 2,0 1,-9 11,26-23,1 0,0 0,0 1,1-1,0 1,1 1,-1-1,-7 19,-4 17,3-9,4-13,1 1,1 1,-2 10,4-10,-2 0,-1 1,1-6,2 0,0 1,-2 14,4 25,1 0,4 12,-1 5,-1-22,1 48,0-85,1-1,1 0,2 10,17 48,-15-49,5 9,1 0,13 23,38 62,-57-107,37 61,-17-30,-5-9,-8-13,4 9,-5-8,0-1,2-1,0 0,2-1,0-1,12 10,-19-20,0 0,1 0,8 3,-5-2,0 0,-1 1,2 2,1-1,0-1,0 0,5 1,-9-6,-1 0,1-1,0 0,0-1,0 0,0-1,2 0,26 1,-10-2,3 3,-23-3,127 16,-111-16,0 0,0-2,0-1,9-3,-30 5,0-1,0-1,0 1,0-1,-1 0,1 0,0 0,-1-1,0 0,1 0,0-1,0-1,0 0,0 0,0 0,-1-1,0 0,0 0,-1 0,1 0,1-6,-1 0,0-1,0 1,-1-1,-1 1,0-1,-1-1,1-3,1 1,0 0,6-15,0 4,0-8,-5 19,-1 8,0 1,0-1,0 1,1-1,0 1,1 0,0 1,0-1,0 1,1 0,-1 0,2 1,-1-1,1 1,0 1,73-62,-72 60,0-1,-1 0,1 0,-2-1,7-8,4-9,4-10,-11 19,-6 8,0 0,-1-1,0 1,3-9,-4 6,2 1,0 0,2-4,3-1,0-1,9-8,-8 9,-5 7,0 0,-1 0,0-1,0 0,-1 1,0-1,0 0,-1 0,-1-1,1-4,0-19,-1 1,-2-14,0 11,1 9,0 4,-2-15,1 30,0 0,0 0,-1 0,0 1,0-1,0 1,-3-4,2 3,-2 1,1-1,-1 1,0-1,-6-4,-7-6,-6-4,-7-6,-20-17,-1 2,-56-34,66 50,-21-14,-20-15,67 45,0 1,0 1,0 0,-4 0,5 3,-1 1,1 0,-1 1,-10-1,-25-5,45 8,0-1,0 0,0-1,1 1,-1-1,-3-3,-31-23,19 13,-6-4,-2 2,-16-9,39 24,1-1,-1 0,1 0,0-1,-3-2,5 3,-1 1,0-1,0 1,-1 0,1 0,-1 0,1 0,-1 1,-1-1,-58-17,-29-10,24 0,-6-1,-42-13,97 36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3T04:06:05.20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830 17,'-93'-1,"-103"2,142 3,-28 5,76-7,-1-1,1 1,-1 0,1 1,0-1,0 1,-1 1,-10 7,-12 9,9-4,-15 17,-7 5,28-25,1-1,0 2,1 0,0 0,2 1,-1 2,-10 15,2 2,2-1,-5 14,18-34,0 1,1-1,0 0,1 1,1-1,0 2,-1 9,-2 6,-5 22,2-1,2 9,4-35,1 0,1 0,2 0,0 0,5 14,0-10,1-1,2 0,3 7,43 78,-45-92,8 18,3-1,23 31,-31-48,-5-8,0 0,6 6,18 12,17 14,-40-38,-1-1,1 0,-1 0,2-1,4 2,6 3,6 1,1-1,1-1,-6-2,-1 1,0 1,16 8,-21-7,-1-2,2 0,-1-1,1-1,0 0,1-2,-1 0,1-1,-1-1,3-1,45 0,18-5,-54 1,5-3,-17 3,-13 2,0 0,-1-1,1 0,-1 0,0 0,0-1,0 0,0 0,0 0,0 0,-1-1,0 0,1 0,-1 0,3-5,-1 1,-1 0,0 0,0 0,-1-1,0 1,0-1,-1 0,0 0,0-4,1-7,1-1,2 1,6-16,7-14,-12 27,1 1,2-2,-1 8,6-9,9-14,1-14,-15 29,0 1,7-8,-13 23,0-1,0-1,-1 1,0 0,0-1,-1 0,0-3,4-13,-1 4,-1-1,-1-1,1-18,-3-41,-5-23,2 98,0-1,-1 1,0 0,0 0,-1 0,-1-5,-8-12,-5-8,0 0,8 16,-1 0,0 1,-6-6,-37-43,14 18,22 27,0 1,-2 0,-19-14,6 8,-1 2,-8-3,20 13,-1 1,-1 1,0 1,-7-2,-7 0,-36-18,65 27,-1-1,1 2,-1-1,0 1,0 0,0 1,-6 0,-3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3T04:06:19.3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57,'11'0,"-1"-1,0-1,8-1,11-2,-26 5,263-31,-143 21,25 6,730 5,-846 1,-1 0,1 2,-1 2,0 1,0 1,0 2,33 13,-29-10,16 3,-34-10,13 5,-15-5,0 0,8 0,155 30,-105-23,33 12,-66-14,0-2,1-1,6-2,68 7,-44-4,31-2,20-8,-103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3T04:06:21.7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1,'607'8,"-328"-2,-249-4,0 1,27 6,-3-1,88 10,-114-13,16 6,-11-3,10 3,-21-4,1-2,0 0,3-2,24 0,-23-2,18 3,114 14,-121-15,0-3,0-1,9-3,29-3,20 3,76 4,-66 1,-86-1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3T22:38:58.4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3T22:39:01.05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0,'514'0,"-499"0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3T22:39:04.7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1,'300'0,"-303"0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3T03:09:03.08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30908.74023"/>
      <inkml:brushProperty name="anchorY" value="-9.04418"/>
      <inkml:brushProperty name="scaleFactor" value="0.5"/>
    </inkml:brush>
  </inkml:definitions>
  <inkml:trace contextRef="#ctx0" brushRef="#br0">0 251,'0'0,"0"2,11 1,12 0,5 5,7-1,1 5,5-1,9 4,5-2,2-3,-4 2,-3-2,8-1,0 2,7-2,0 4,7-2,-1 3,11-2,-3 3,11 3,0-2,12 5,7-4,7-3,4 2,12-4,10-4,4 4,-2-3,5-2,3-2,-3-2,3-1,-6-1,-5-1,3-1,-4 6,-5 0,-2 0,-5 0,-1-2,6-1,0-1,7-1,7 0,10 0,5 0,4 0,4 0,12-1,0 1,2 0,-3 0,7 0,0 0,-4 0,10 0,6 0,0-2,5-1,4 1,7 0,4 0,16-7,1-9,3 1,8 2,0-6,7 4,8-13,6 4,4 3,6-2,2 5,-1 5,1 5,0 5,0-6,-9 1,-1-6,-2 1,-7 3,1-6,-7 4,-17-3,-8 2,-18 4,-13 4,-3 2,-5-6,-8 2,-3-5,17 2,10 2,12-5,15 1,7-5,10 2,-2 4,6 3,-14 4,-14-6,-20 2,-5 1,-8-3,-7 2,-7 2,-6 3,-13 1,-3 2,-10 1,0 1,-6 1,-5 2,5 0,5 1,9 6,-3 1,3-2,1-1,9 2,1-1,-6-1,-1-3,-17-2,-8-1,-8 7,-4 0,-2-1,0-2,2 4,-2-1,0-2,1-1,-5-3,0-1,0-1,-7 4,1 0,-4 1,2-2,-5-1,3 4,3 0,4-1,3-1,3-2,13 7,10 0,0-1,7-2,5-2,6 6,-5-1,2-1,-8-2,2-3,-7-1,-6-2,-6 0,-4-1,-12-1,-7 1,-10 5,-4 1,-6-1,-1 0,6-2,-2-1,7 0,-2-2,6 0,-1 0,-9 0,-10 0,-13-1,-13 1,-13 0,-14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3T22:39:08.1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0,'2'0,"2"0,5 0,5 0,2 0,2 0,2 0,-1 0,1 0,1 0,1 0,-2 0,0 0,-3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6T19:20:36.7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5T21:21:19.198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13826 632,'0'-2,"0"-1,-1 1,1 0,-1 0,1 0,-1 0,0 0,0 0,0 0,0 0,0 0,0 0,-1 0,0 0,-4-5,0 0,-1 1,0 0,-9-9,-56-65,50 55,15 16,0 1,0 1,-1-1,0 1,-1 0,-1-1,-5-1,-1-1,-1 0,1 1,-2 1,-1 0,19 8,-91-33,-38-6,31 16,-2 5,-23 1,-6 2,-119-11,-236-19,462 42,-57-8,-1 4,-11 2,-7 1,15 0,-11 2,-137-4,98-1,-30-2,-255-15,-496-23,653 46,134 2,-726 6,541 13,147-7,-134-3,-1-11,100-1,-1405 2,689 21,696-10,-121 4,-36-1,101-1,-712-5,980-8,-34-1,-1 3,1 1,0 2,-9 4,-69 18,-315 70,328-66,30-7,-112 23,-208 59,245-67,59-10,-43 21,4-2,72-24,22-8,32-13,0 0,0 1,0-1,1 1,-2 2,1-2,0 1,-1-1,1 0,-1-1,-19 9,8-5,0 1,-9 7,2-2,18-9,-1 0,0 0,0 2,-1-1,0 0,0 0,0-1,-4 2,-14 6,16-6</inkml:trace>
  <inkml:trace contextRef="#ctx0" brushRef="#br0" timeOffset="2073.512">31 504,'0'19,"0"21,-1-1,-2 0,-3 6,-3 18,3 6,4-54,1-11,0 0,0 0,1 1,0-1,0 1,0-4,0 0,0 0,0-1,0 1,0 0,1 0,-1 0,0 0,1 0,-1 0,1-1,-1 1,1 0,-1 0,1-1,0 1,-1 0,1-1,0 1,-1 0,1-1,0 1,0-1,0 1,6 1,1 1,0-1,0-1,0 1,0-1,0-1,3 0,-6 1,50 0,0-2,0-3,35-7,-36 5,0 2,36 3,-72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5T21:21:25.247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14900 1155,'-1'-2,"-1"0,0 1,0-1,1 1,-1 0,0 0,0-1,0 1,-1 0,-10-6,-43-24,-38-16,-55-19,-59-20,-50-13,-633-195,619 214,35 10,42 14,38 12,-6 2,105 31,-46-3,-415-13,257 18,-795-34,119-12,472 30,139 9,-255-2,0 36,446-8,-430 35,-50 11,15-31,572-25,-273 10,-65 1,6-11,-1-15,210-2,-19-10,-33-4,-15 10,-17 10,68 4,109 4,-269-6,306 10,-1 2,1 0,1 2,-1 0,0 1,-15 7,19-6,-76 29,1 5,28-9,4-2,0-2,-14 1,-210 64,188-62,3-1,-323 112,375-125,0 1,1 3,-5 5,36-19,0 0,1 1,0 0,-2 3,1-2,0 0,0 0,-4 2,-123 81,89-60,19-12,-1-1,-8 3,19-12,1 1,0 0,1 2,0 0,0 1,2 0,-5 7,1-3,0 0,-2-2,-4 2,8-5,12-9,-1 1,0-1,0 0,0 0,0 0,-3 0,7-3,1-1,0 1,0-1,-1 1,1-1,0 0,-1 0,1 1,-1-1,1 0,0 0,-1 0,1-1,0 1,-1 0,1 0,0-1,-1 1,1-1,0 1,-1-1,1 0,0 1,0-1,0 0,0 0,0 0,0 0,0 0,0 0,-1-2,0 1,0-1,1 0,-1 0,1 0,0-1,0 1,0 0,0 0,0-1,1 1,-1 0,1-1,0 1,0 0,1-1,-1 1,0 0,2-4,1-4,0 0,1 0,0 0,1 1,1-1,5-8,0 1,1 0,6-4,12-18,-5 6,-6 8,-2-1,13-24,-19 31,1 0,4-3,9-16,-14 24,-7 10,-1 0,0 0,0-1,1-1,-4 7,0 0,0 0,0-1,0 1,0 0,0 0,0 0,0-1,0 1,1 0,-1 0,0 0,0-1,0 1,0 0,-1 0,1-1,0 1,0 0,0 0,0 0,0-1,0 1,0 0,0 0,0 0,0 0,0-1,-1 1,1 0,0 0,0 0,0 0,0-1,-1 1,1 0,0 0,0 0,0 0,0 0,-1 0,1 0,0 0,0 0,-1 0,1 0,0 0,0 0,0 0,-1 0,1 0,-13 1,12-1,-23 5</inkml:trace>
  <inkml:trace contextRef="#ctx0" brushRef="#br0" timeOffset="1219.07">184 1119,'9'1,"-1"-1,0 2,4 0,17 2,229 0,-163-5,96 1,-173-1,-17 1,-1 0,0 0,0 0,1 0,-1 0,0 0,1 0,-1 0,0 0,0 0,1-1,-1 1,0 0,0 0,0 0,1 0,-1-1,0 1,0 0,0 0,1 0,-1-1,0 1,0 0,0 0,-1-5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5T21:23:16.579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245 0,'0'3,"-1"0,1-1,-1 1,0-1,1 1,-1-1,0 1,-1 0,-5 15,-34 180,30-109,5-42,-1 0,-4 8,-11 28,19-66</inkml:trace>
  <inkml:trace contextRef="#ctx0" brushRef="#br0" timeOffset="1538.963">1 489,'4'2,"-1"1,1-1,0 1,-1 0,0 0,1 0,-1 1,0 0,6 7,-2 1,1 0,5 9,-2-3,8 17,-8-15,-11-19,1 1,0-1,-1 0,1 0,0 1,0-1,0 0,0 0,0 0,0 0,1 0,-1-1,0 1,0 0,1 0,-1-1,0 1,1-1,-1 1,0-1,1 0,-1 1,1-1,0 0,0 0,0-1,0 1,0 0,0-1,-1 1,1-1,0 0,0 1,-1-1,1 0,0 0,-1 0,1 0,-1 0,1-1,5-5,0 1,-1-1,2-3,4-5,13-17,-15 19,-1 1,12-10,43-36,-50 47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5T21:23:21.234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490 1,'-3'42,"-2"0,-8 32,6-38,-68 341,65-339,-16 77,25-101,0 1,0-1,1 4,1-4,-2-1,0 1,-1 9,-5 9,2 1,1 0,1 10,2-31,0-1,-1 0,0 0,-3 8,1-6,1-1,1 1,0 5,0 1,-1 0,0-1,-2 1,-1 5,-40 116,42-132,4-8,0 0,0 0,-1 1,1-1,0 0,0 0,0 0,0 0,-1 0,1 0,0 0,0 0,0 0,0 0,-1 0,1 0,0 0,0 0,0 0,-1 0,1 0,0 0,0 0,0 0,0 0,-1-1,1 1,0 0,0 0,0 0,0 0,0 0,-1 0,1 0,0-1,0 1,0 0,0 0,-6-7</inkml:trace>
  <inkml:trace contextRef="#ctx0" brushRef="#br0" timeOffset="2434.919">1 1038,'1'0,"0"0,0 0,0 1,0-1,0 0,0 1,0-1,0 1,0-1,0 1,0 0,0-1,0 1,-1 0,2 0,12 15,-8-8,3 3,-1-1,0 1,-1 0,4 8,21 49,-24-48,1 0,1-1,0 0,2-1,7 9,-17-25,-1 0,1-1,-1 1,1-1,0 0,0 1,-1-1,1 0,0 0,0 0,0 0,0 0,1-1,-1 1,0-1,0 1,0-1,0 0,1 0,-1 0,0 0,0 0,0 0,0-1,2 0,5-1,-1-1,1-1,0 1,-1-1,4-3,-7 4,33-19,2-4,7-5,40-24,33-21,-97 62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5T21:28:02.9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406 35,'1'25,"2"11,0 5,10 106,-3-54,-9-81,-1-2,1-1,1 1,1 9,-2-17,0 0,0 1,0-1,0 1,0-1,0 0,1 0,-1 0,1 0,0 0,-1 0,1 0,0 0,0 0,0-1,2 2,4 1,0-1,0 0,1 0,-1-1,5 1,-4 0,113 26,52 13,90 33,-184-54,0-4,1-3,0-4,60-1,-13-4,122 22,-100-9,-87-11,39 1,16-3,102-6,181-23,-151 7,5 11,548 8,-480-3,-149-2,65-14,218-19,-290 25,138-5,-279 16,-15 1,0-1,0-1,0 1,7-3,68-12,-42 8,42-13,-14 0,12-4,48-22,-13-3,-115 47,1 1,-1-2,0 1,0 0,0-1,-1 0,1 0,0 0,2-4,-5 5,1 0,-1 0,1 0,-1-1,0 1,0 0,0-1,0 1,-1-1,1 1,0-1,-1 0,0 1,0-1,0 1,0-1,0 0,-1 0,-1-11,-2 0,1 0,-2 0,0 0,-1 1,0 0,-2-2,-2-4,-2 1,-4-6,10 16,0 0,0 1,-1 0,0 1,0 0,-5-3,6 5,0 1,0 1,-1-1,1 1,-1 0,0 0,1 1,-1 0,-5 0,-4-1,-40-6,-36 2,-57 3,39 1,-57-3,-630-33,86 3,277 21,1 14,198 1,-1242-1,1373 0,-694-2,3-14,780 15,-26 0,-30-6,50 3,16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5T21:28:06.8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591 386,'547'-14,"-302"-1,177-8,-219 13,528-19,-655 27,289-15,-240 5,29-2,40-2,39-1,38-2,490-25,285-19,-810 46,-38 4,-41 1,266-23,-143 21,1 14,-192 1,-70-1,-4-1,-1 2,1-1,-1 2,5 1,-15-2,1 0,-1 0,0 1,0-1,0 1,0 0,0 1,-1-1,1 0,-1 1,1 0,-1 0,0 0,0 0,0 1,0 0,0 1,0 0,0 0,-1 0,1 1,-1-1,-1 1,1 0,-1-1,0 1,0 0,-1 2,1 6,-1 1,-1-1,0 0,-2 2,2-10,0 0,0 0,-1-1,0 1,0-1,-1 0,1 1,-1-1,-1 1,-2 2,0-1,0 0,-1 0,0-1,-4 4,-34 24,-39 21,6-4,38-22,-44 29,67-48,-2 0,1-1,-1-1,0-1,-61 21,-63 21,41-13,-73 15,-7-11,-1-7,-72-1,173-25,-299 34,91 10,6-1,-554 58,170-52,288-26,-634 15,297-56,280 2,-410 3,727 4,95 1,1-1,-5-2,22 2,1 1,0-1,0 1,-1-2,0 0,5 3,1-1,0 0,-1 0,1 1,0-1,0 0,0 0,-1 0,1-1,0 1,0 0,0 0,1 0,-1-1,0 1,0 0,1-1,-1 1,1-1,-1 1,1-1,0 1,0-2,0 0,0 0,0 0,0 0,1 0,0 0,-1 0,1 0,0 0,1 0,-1 1,0-1,1 0,-1 1,1-1,0 1,0 0,0-1,7-6,0-1,1 1,7-5,36-26,2 2,2 3,18-8,34-11,48-14,-8 11,42-5,41-6,214-45,208-17,-419 90,-51 10,-55 10,-122 20,61-7,-58 7,1 0,0 0,-1 1,8 2,-15-2,0 0,0-1,0 1,-1 1,1-1,0 0,-1 1,1-1,-1 1,0-1,1 1,-1 0,0 0,0 1,1 0,1 3,0 1,0 0,0 0,2 5,3 8,1-1,1-1,10 13,-15-23,1 0,-1-1,1 0,1-1,-1 1,1-1,3 1,9 5,1-1,0-1,22 7,7-1,14 1,52 6,30-5,38-6,42-6,37-7,280-15,-3-28,-351 21,-51 3,-45 5,0-4,73-26,-129 33,-6 2,0-1,16-9,30-19,-63 32,-13 6,-3 2,-24 11,19-9,-249 134,202-105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5T21:30:14.144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 32,'0'1,"0"-1,0 1,0-1,0 1,0-1,0 0,1 1,-1-1,0 1,0-1,0 0,1 1,-1-1,0 1,0-1,1 0,-1 1,0-1,1 0,-1 0,0 1,1-1,-1 0,1 0,-1 1,1-1,13 3,-12-2,63 9,26 0,66 0,-14-2,49 4,84 8,-99-6,85-7,-205-7,0 2,25 5,5 2,8-5,-36-1,37 5,16 0,292-14,-355 4,210-11,244-8,195 21,-337 1,-322-1,1-2,-1-1,0-2,28-7,2-13,7 8,64-5,-7 2,-20-2,-87 16,-26 6,0-1,0 1,0 0,0 0,0 0,0 0,0 0,0 0,0 0,0 0,0 0,0 0,0 0,0 0,0 0,0 0,0 0,0 0,0 0,0 0,0 0,0 0,0 0,0 0,0 0,0 0,0 0,0-1,0 1,0 0,0 0,0 0,0 0,0 0,0 0,0 0,0 0,0 0,0 0,0 0,0 0,0 0,0 0,0 0,0 0,0 0,0 0,0 0,0 0,1 0,-1 0,0 0,0 0,0 0,0 0,-9 1,-30 8,-15 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5T21:30:20.993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0 397,'1'0,"0"0,-1 0,1 0,0 0,-1 1,1-1,-1 0,1 1,0-1,-1 0,1 1,-1-1,1 1,-1-1,1 1,-1-1,0 1,1-1,-1 1,1-1,-1 1,0-1,0 1,1 0,0 1,39 70,7 0,3-2,3-1,9 3,-33-39,25 19,-10-15,30 18,87 48,55 16,51 15,44 3,34-4,46-1,5-18,5-17,305 29,-395-87,-39-14,-40-11,-36-8,195-16,-7-19,-196 14,236-13,-243 17,704-35,-764 41,131-2,177 20,-341-7,175 15,-2 14,-217-25,-1 2,34 14,-43-15,6-1,-11-2,-1 0,2 3,130 58,-101-40,35 24,-55-27,-20-12,1-2,2 1,-10-7,12 7,17 5,-31-13,-19-7,1-1,0 0,-1-1,1 0,1 0,-1-1,1 0,-1 0,-2-3,-10-10</inkml:trace>
  <inkml:trace contextRef="#ctx0" brushRef="#br0" timeOffset="1368.283">9018 1806,'1'3,"-1"1,1-1,0 0,0 0,0 0,0 0,1-1,-1 1,1 0,0 0,4 9,2 8,-1 1,-1 0,3 20,1-1,-3-10,-2-6,2 0,1 0,1 1,4 5,-1 0,1-2,1 0,4 4,-16-30,-1 0,0 0,0 0,1 0,-1 0,0 0,-1 1,1-1,0 0,0 2,-1-3,0 0,0-1,-1 1,1 0,0-1,0 1,0 0,0-1,-1 1,1 0,0-1,-1 1,1-1,0 1,-1-1,0 1,0 1,0-1,-1 0,1 0,-1 0,1 0,-1 0,1 0,-3 0,-16 6,0 0,-19 2,17-3,-90 20,-1-4,-13-4,83-14</inkml:trace>
  <inkml:trace contextRef="#ctx0" brushRef="#br0" timeOffset="3983.667">4195 0,'9'1,"0"0,-1 0,1 0,7 3,9 2,85 17,184 33,312 31,-181-56,110-18,364-23,-539 4,-270 10,24 6,-1 0,37-1,725-6,-758-8,-29-3,13-7,16-1,-4 2,44-14,289-89,-370 95,-17 6</inkml:trace>
  <inkml:trace contextRef="#ctx0" brushRef="#br0" timeOffset="6644.958">8121 337,'1'1,"-1"1,0-1,1 0,-1 0,1 0,-1 0,1 0,-1 1,1-1,0 0,-1 0,4 5,35 62,18 20,-49-75,31 44,-31-47,0-1,0 0,1 0,5 4,23 14,1-1,0-2,2-2,36 15,44 12,12-2,152 58,36 13,-180-70,193 62,2-10,-50-31,62-2,547 55,-764-110,105-4,-144-9,30 0,363 6,-327 3,0 7,11 9,-146-20,-1 0,0 2,0 0,0 2,14 6,4 3,-28-13,-1 0,1 1,-1 0,0 0,7 7,-3-1,-1 0,3 4,-11-10,-1 0,1 1,-1-1,0 1,-1 0,0 0,1 2,0 0,1 0,0-1,0 1,0-1,7 6,-4-4,-1 0,0 0,1 4,35 63,-43-75,1 0,0 0,0 1,0-1,-1 1,1-1,-1 1,1-1,-1 1,1-1,-1 1,0-1,0 1,1 0,-1-1,-1 1,1-2,0 1,0-1,0 0,0 0,0 0,0 0,0 0,0 0,0 0,0 1,0-1,0 0,0 0,0 0,-1 0,1 0,0 0,0 0,0 0,0 0,0 0,0 1,0-1,-1 0,1 0,0 0,0 0,0 0,0 0,0 0,-1 0,1 0,0 0,0 0,0 0,0 0,0 0,0 0,-1 0,1 0,0 0,0-1,0 1,-5-3,4 3,-6-7</inkml:trace>
  <inkml:trace contextRef="#ctx0" brushRef="#br0" timeOffset="8181.168">13738 1642,'0'4,"0"0,1 0,-1 0,1-1,0 2,3 11,1 14,2-1,10 29,-8-31,-2 1,0 1,0 9,-5-10,0 10,-2-35,0-1,0 1,0-1,0 0,-1 1,1-1,-1 0,1 0,-1 1,0-1,0 0,0 0,-2 2,2-2,-1-1,1 1,-1-1,0 1,1-1,-1 0,0 0,0 1,0-2,0 1,0 0,0 0,0-1,-1 1,0 0,-17 2,0-1,-1 0,0-2,-4 0,-12 0,37 0,-112 3,75 0,0 1,-1 3,7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3T03:09:03.08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30908.74023"/>
      <inkml:brushProperty name="anchorY" value="-9.04418"/>
      <inkml:brushProperty name="scaleFactor" value="0.5"/>
    </inkml:brush>
  </inkml:definitions>
  <inkml:trace contextRef="#ctx0" brushRef="#br0">0 251,'0'0,"0"2,11 1,12 0,5 5,7-1,1 5,5-1,9 4,5-2,2-3,-4 2,-3-2,8-1,0 2,7-2,0 4,7-2,-1 3,11-2,-3 3,11 3,0-2,12 5,7-4,7-3,4 2,12-4,10-4,4 4,-2-3,5-2,3-2,-3-2,3-1,-6-1,-5-1,3-1,-4 6,-5 0,-2 0,-5 0,-1-2,6-1,0-1,7-1,7 0,10 0,5 0,4 0,4 0,12-1,0 1,2 0,-3 0,7 0,0 0,-4 0,10 0,6 0,0-2,5-1,4 1,7 0,4 0,16-7,1-9,3 1,8 2,0-6,7 4,8-13,6 4,4 3,6-2,2 5,-1 5,1 5,0 5,0-6,-9 1,-1-6,-2 1,-7 3,1-6,-7 4,-17-3,-8 2,-18 4,-13 4,-3 2,-5-6,-8 2,-3-5,17 2,10 2,12-5,15 1,7-5,10 2,-2 4,6 3,-14 4,-14-6,-20 2,-5 1,-8-3,-7 2,-7 2,-6 3,-13 1,-3 2,-10 1,0 1,-6 1,-5 2,5 0,5 1,9 6,-3 1,3-2,1-1,9 2,1-1,-6-1,-1-3,-17-2,-8-1,-8 7,-4 0,-2-1,0-2,2 4,-2-1,0-2,1-1,-5-3,0-1,0-1,-7 4,1 0,-4 1,2-2,-5-1,3 4,3 0,4-1,3-1,3-2,13 7,10 0,0-1,7-2,5-2,6 6,-5-1,2-1,-8-2,2-3,-7-1,-6-2,-6 0,-4-1,-12-1,-7 1,-10 5,-4 1,-6-1,-1 0,6-2,-2-1,7 0,-2-2,6 0,-1 0,-9 0,-10 0,-13-1,-13 1,-13 0,-14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5T21:38:35.76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84,'79'0,"23"0,65 0,65 0,57-2,43-5,-82 1,1137-25,-1201 29,-58 1,-2 2,-74 0,30 0,34-6,117-21,-190 19</inkml:trace>
  <inkml:trace contextRef="#ctx0" brushRef="#br0" timeOffset="2023.54">1807 189,'0'0,"1"0,-1 1,1-1,-1 0,1 0,-1 0,0 1,1-1,-1 0,1 1,-1-1,0 0,1 1,-1-1,0 0,1 1,-1-1,0 0,0 1,1-1,-1 1,0-1,0 1,0-1,1 1,-1-1,4 18,-3-13,10 53,-2 0,0 48,-5 121,-35 516,-38 97,13-169,45-529,10-125,-10 245,12-252,-1 0,2 0,-1-1,1 1,4 8,3 8,5 9,-4-12,-7-18,-3-4,0-1,0 0,0 0,0 0,0 0,0 0,0 0,0 0,0 0,0 0,0 0,0 0,0 0,0 0,0 0,0 0,0 0,0 0,0 1,0-1,0 0,0 0,0 0,0 0,0 0,0 0,1 0,-1 0,0 0,0 0,0 0,0 0,0 0,0 0,0 0,0 0,0 0,0 0,0 0,0 0,0 0,0 0,0 0,1 0,-1 0,0 0,0 0,0 0,0 0,0 0,0 0,0 0,0 0,0 0,0 0,0-1,0 1,0 0,0 0,0 0,0 0,0 0,0 0,0 0,0 0,0 0,0 0,1-5</inkml:trace>
  <inkml:trace contextRef="#ctx0" brushRef="#br0" timeOffset="4153.005">1492 3219,'1'1,"-1"1,0 0,1-1,-1 1,1 0,0-1,0 1,-1 0,1-1,0 0,0 1,1-1,-1 1,0-1,1 0,2 5,33 42,-3 2,5 12,20 48,-38-68,-19-39,-1-1,0 0,0 0,1 0,-1 0,1 0,1 1,-2-2,0 0,0-1,0 1,0 0,0-1,0 0,0 1,0-1,0 0,0 1,0-1,0 0,0 0,0 0,0 0,0 0,1 0,-1 0,0 0,0 0,7-2,0-1,-1 0,1 0,-1-1,0 1,0-2,0 1,3-4,4-1,39-28,-1-2,41-43,-77 67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5T21:38:45.47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0 100,'2'1,"0"1,1-1,-1 0,1 0,-1 0,1 0,-1 0,1 0,1 0,5 1,23 5,0-1,31 0,45 1,34-2,36-1,38 3,37 1,823 2,-617-26,156-37,-460 32,-32 0,-75 13,-3 0,0-1,0-2,12-7,-39 11</inkml:trace>
  <inkml:trace contextRef="#ctx0" brushRef="#br0" timeOffset="1521.252">2271 286,'6'10,"0"0,1 0,0 0,7 7,0-1,174 209,-83-88,1 16,-59-84,152 218,186 275,-97-144,-16-24,-57-68,62 93,-257-390,11 10,-22-28,2 0,-1-1,1 0,8 5,21 17,-23-18,18 12,-3-6,-7-5,-1 0,-1 2,13 12,-1 7,-26-25,-9-11,0 1,1-1,-1 0,0 0,0 0,0 0,0 1,0-1,0 0,0 0,0 0,0 0,0 0,0 1,0-1,0 0,0 0,0 0,0 0,0 1,0-1,0 0,0 0,-1 0,1 0,0 0,0 1,0-1,0 0,0 0,0 0,0 0,0 0,-1 0,1 1,0-1,0 0,0 0,0 0,0 0,-1 0,1 0,0 0,0 0,0 0,0 0,-1 0,1 0,0 0,0 0,0 0,0 0,0 0,-1 0,1 0,0 0,0 0,0 0,0 0,-12-2,12 2,-19-5</inkml:trace>
  <inkml:trace contextRef="#ctx0" brushRef="#br0" timeOffset="3111.682">4195 3653,'6'1,"0"0,0 0,0 0,1 1,-1 0,-1 0,7 3,12 4,125 34,-135-39,1 0,-1-2,1 1,0-2,0 0,1 0,26-2,20-4,-4 0,14 4,-8 0,-63 1,0 0,1-1,-1 1,0 0,1 0,-1-1,0 1,1-1,-1 1,0-1,0 0,0 1,0-1,1 0,-1 0,0 0,0 0,0 0,-1 0,1 0,0 0,0 0,-1 0,1 0,0-1,-1 1,1-1,1-4,-1 0,1 0,-2 0,1-1,0-3,-1 7,3-94,-6-19,1 6,2 90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7T15:30:37.501"/>
    </inkml:context>
    <inkml:brush xml:id="br0">
      <inkml:brushProperty name="width" value="0.2" units="cm"/>
      <inkml:brushProperty name="height" value="0.2" units="cm"/>
      <inkml:brushProperty name="color" value="#004F8B"/>
      <inkml:brushProperty name="ignorePressure" value="1"/>
    </inkml:brush>
  </inkml:definitions>
  <inkml:trace contextRef="#ctx0" brushRef="#br0">0 1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7T15:30:39.470"/>
    </inkml:context>
    <inkml:brush xml:id="br0">
      <inkml:brushProperty name="width" value="0.2" units="cm"/>
      <inkml:brushProperty name="height" value="0.2" units="cm"/>
      <inkml:brushProperty name="color" value="#004F8B"/>
      <inkml:brushProperty name="ignorePressure" value="1"/>
    </inkml:brush>
  </inkml:definitions>
  <inkml:trace contextRef="#ctx0" brushRef="#br0">35 512,'-4'8,"-1"10,0 11,1 12,2 12,0 6,1 1,-1-9,-1-8,1-4,0-6,0-5,2-4,-1-3,1-6</inkml:trace>
  <inkml:trace contextRef="#ctx0" brushRef="#br0" timeOffset="1492.379">141 443,'1'0,"0"1,1-1,-1 1,0 0,0-1,0 1,0 0,1 0,-1 0,0 0,0 0,-1 0,1 0,1 1,4 5,62 62,7 6,5 14,-22-12,-28-37,23 23,-53-62,1 0,0 0,0 0,-1 0,1 0,0-1,0 1,0 0,0-1,0 1,0 0,0-1,0 1,1-1,-1 0,0 1,0-1,1 0,-1 0,0-1,0 1,0-1,0 1,0-1,0 1,0-1,0 0,0 0,0 1,0-1,-1 0,1 0,0 0,-1 0,1 0,-1 0,1 0,-1 0,1 0,-1 0,5-10,-1 1,-1-1,0 0,-1 0,10-48,-3 0,-1-32,1-124,-9 208,0-224,1 147,0 77,-1 0,1 0,1 0,-1 1,1-1,2-4,-4 10,1 0,-1 0,1-1,0 1,0 0,-1 0,1 0,0 0,0 0,0 0,0 0,0 0,0 0,1 0,0 0,-1 0,0 1,0 0,0 0,0 0,0-1,0 1,0 0,0 0,0 0,0 0,0 0,-1 1,1-1,0 0,0 0,0 1,1-1,1 2,1 1,0-1,-1 1,1-1,-1 1,0 0,0 0,1 2,6 5,-1 1,0 0,-1 1,-1 0,0 0,0 1,-6-12,-1-1,0 1,1-1,-1 1,0 0,1-1,-1 1,0-1,0 1,0 0,0-1,0 1,0 0,0-1,0 1,0 0,0-1,0 1,0 0,0-1,0 1,0-1,-1 1,1-1,-1 1,1-1,-1 0,1 0,-1 0,1 0,-1 0,0 0,1 0,-1-1,1 1,-1 0,1 0,-1 0,1 0,-1-1,1 1,-1 0,1-1,-1 1,1 0,0-1,-1 1,1 0,-13-10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7T15:30:44.991"/>
    </inkml:context>
    <inkml:brush xml:id="br0">
      <inkml:brushProperty name="width" value="0.2" units="cm"/>
      <inkml:brushProperty name="height" value="0.2" units="cm"/>
      <inkml:brushProperty name="color" value="#004F8B"/>
      <inkml:brushProperty name="ignorePressure" value="1"/>
    </inkml:brush>
  </inkml:definitions>
  <inkml:trace contextRef="#ctx0" brushRef="#br0">388 21,'-15'0,"1"1,-1 0,-7 2,14-1,1 0,0 0,-1 1,1 0,0 0,1 1,-5 2,-5 5,1 1,0 1,1 0,-11 14,12-14,9-8,-1 1,1-1,0 1,0 0,0 0,1 1,0-1,0 1,1-1,-1 1,1 3,1-4,0-1,0 1,1-1,0 1,0-1,0 1,1 0,-1-1,1 0,1 1,-1-1,1 0,0 1,2 3,6 9,0 1,1-1,12 15,-20-31,0 1,0 0,0-1,0 1,0-1,0 0,1 0,-1-1,1 1,-1-1,1 1,1-1,9 3,0-1,10 1,-8-2,19 3,-6 0,0 0,1 2,-20-4,-1 0,0 1,0 0,0 0,0 1,-1 0,0 0,2 2,-6-3,0 0,-1-1,1 2,-1-1,0 0,0 1,0-1,-1 1,1 0,-1 0,-1 0,1 0,0 0,-1 1,0-1,-1 0,1 1,-1-1,0 3,0 0,0 0,-1 0,0-1,-1 1,0 0,0-1,0 1,-1-1,0 0,0 0,-1 0,0 0,-1 1,0-3,0 0,0 0,0-1,0 1,0-1,-1 0,0-1,0 0,-2 1,-3 2,-105 55,50-28,17-8,-27 8,69-30,1-1,-1 0,0 0,0 0,0-1,-5 0,9-1,1 0,-1 0,1 0,-1 0,1-1,-1 1,1-1,0 0,-1 0,1 0,0 0,0 0,-1 0,1 0,0-1,0 1,0-1,0 0,1 1,-2-2,-1-2,0-1,1 0,-1 0,1 0,0-1,1 1,-1-1,1 1,1-1,-1 0,0-6,0-12,1-1,1-15,0 31,0 1,0-1,1 0,0 0,1 0,0 1,0-1,1 1,0-1,1 1,0 0,2-3,2 0,0 1,1-1,1 2,0-1,0 1,1 1,1 0,9-7,20-9,0 2,3 1,-13 6,-7 4,8-4,-1-1,21-16,-44 26,0 0,-1 0,0-1,4-5,-4 5,0 0,0 0,1 1,2-2,-2 3,-1 1,1-1,-2-1,1 1,-1-1,0 0,0-1,3-5,-4 5,-1 1,0-1,0-1,-1 1,0 0,-1-1,1 1,-2-1,1 0,-1 0,-1 0,1 2,-1 2,0 1,0-1,0 0,-1-1,1 4,0 1,0-1,-1 1,1 0,-1-1,0 1,1 0,-1-1,0 1,0 0,1 0,-1 0,0-1,0 1,0 0,-1 0,-1-1,0 0,-1 0,1 0,0 1,-4-2,-22-5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7T15:30:41.902"/>
    </inkml:context>
    <inkml:brush xml:id="br0">
      <inkml:brushProperty name="width" value="0.2" units="cm"/>
      <inkml:brushProperty name="height" value="0.2" units="cm"/>
      <inkml:brushProperty name="color" value="#004F8B"/>
      <inkml:brushProperty name="ignorePressure" value="1"/>
    </inkml:brush>
  </inkml:definitions>
  <inkml:trace contextRef="#ctx0" brushRef="#br0">0 19,'18'-4,"14"-1,9 0,-2 1</inkml:trace>
  <inkml:trace contextRef="#ctx0" brushRef="#br0" timeOffset="1018.726">12 194,'8'0,"11"-4,9-2,12 1,8 1,-1 1,-8-2,-11-1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7T15:30:49.834"/>
    </inkml:context>
    <inkml:brush xml:id="br0">
      <inkml:brushProperty name="width" value="0.2" units="cm"/>
      <inkml:brushProperty name="height" value="0.2" units="cm"/>
      <inkml:brushProperty name="color" value="#004F8B"/>
      <inkml:brushProperty name="ignorePressure" value="1"/>
    </inkml:brush>
  </inkml:definitions>
  <inkml:trace contextRef="#ctx0" brushRef="#br0">0 38,'10'0,"11"0,14 0,19-3,14-3,4 2,-5 0,-10-3,-11 0,-12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7T15:30:47.719"/>
    </inkml:context>
    <inkml:brush xml:id="br0">
      <inkml:brushProperty name="width" value="0.2" units="cm"/>
      <inkml:brushProperty name="height" value="0.2" units="cm"/>
      <inkml:brushProperty name="color" value="#004F8B"/>
      <inkml:brushProperty name="ignorePressure" value="1"/>
    </inkml:brush>
  </inkml:definitions>
  <inkml:trace contextRef="#ctx0" brushRef="#br0">0 691,'37'-2,"-1"-1,30-7,-11 1,38-4,214-34,-301 46,27-6,-31 6,0 0,1 0,-1 0,0 0,0 0,0-1,1 1,-1-1,-1 1,1-1,0 0,-1 1,0 0,-1 0,1 0,0 0,-1 0,1-1,-1 1,1 0,-1 0,0 0,1-1,-1 1,0 0,0-1,0 1,0 0,0 0,0-1,-1-2,0 0,0-1,0 1,0 0,-1 0,-10-22,0 1,-2 0,-1 2,-6-7,0-1,2-1,-1-4,7 10,2-1,0 0,1-6,6 17,0 0,1 0,1 0,0-1,1 1,1-7,1 18,-1-1,1 1,0 0,0 0,0-1,2-3,-2 7,0 0,0 1,0-1,0 0,0 1,0-1,0 1,0 0,1-1,-1 1,0 0,1-1,-1 1,1 0,0 0,-1 0,1 1,0-1,-1 0,3 0,9-1,1 0,-1 1,1 0,-1 1,2 1,7 0,30-1,72 2,-113-1,1 0,-1 1,0 0,0 1,0 0,-1 1,1 0,-1 0,0 1,0 1,0 0,1 1,24 14,-24-15,-1 0,0 1,7 6,-14-11,-1 1,0-1,0 1,0 0,0 0,0-1,-1 1,1 0,-1 0,0 1,0-1,0 0,0 0,0 3,0 6,0 0,0 0,-2 7,1-7,-3 44,-3 0,-11 51,8-68,5-21,0 0,-1 16,2 79,3-109,0 3,0-4,0 1,0-1,0 1,1 0,-1-1,1 1,1 2,-2-5,0 0,1-1,-1 1,1 0,-1 0,1 0,0-1,-1 1,1 0,0-1,-1 1,1-1,0 1,0-1,0 1,-1-1,1 1,0-1,0 0,0 1,0-1,0 0,0 0,0 0,0 0,0 0,0 0,-1 0,1 0,0 0,0 0,0 0,0-1,14-3,0 0,0-1,-1-1,0 0,8-5,-8 4,96-49,61-28,-118 61,0 3,21-4,-36 14</inkml:trace>
  <inkml:trace contextRef="#ctx0" brushRef="#br0" timeOffset="1077.177">2097 598,'-6'31,"4"-22,1-1,-3 7,-24 66,-7 27,30-93,-10 41,13-47,1 0,-1-1,2 1,-1 0,2 3,-1-8,0-1,1 0,-1 0,1 0,0 0,0 0,0 0,0 0,1 0,-1 0,1 0,0-1,-1 1,1 0,1-1,0 1,0 0,0 0,1-1,0 1,-1-1,1 0,0 0,0-1,0 1,0-1,0 0,1 0,0 0,6 1,0 0,1-2,-1 1,1-1,-1-1,0 0,1 0,-1-1,0-1,0 0,0 0,0-1,-1-1,1 0,-1 0,0-1,-1 0,1-1,-1 0,-1 0,1-1,4-6,0 0,-1-1,0-1,-1 0,-1 0,-1-1,0 0,-2-1,1 1,-2-2,-1 1,2-12,-5 22,-1-1,0 0,0 0,-1 0,0-2,0 8,-1 0,1 0,-1-1,1 1,-1 0,0 0,-1 0,1 0,0 0,-1 0,0 1,1-1,-1 0,0 1,-1-1,1 1,-6-5,-1 1,0 0,0 1,0 0,0 1,-1 0,-8-3,-23-7,1 2,-2 2,-11 0,-129-13,86 14,68 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7T15:30:50.668"/>
    </inkml:context>
    <inkml:brush xml:id="br0">
      <inkml:brushProperty name="width" value="0.2" units="cm"/>
      <inkml:brushProperty name="height" value="0.2" units="cm"/>
      <inkml:brushProperty name="color" value="#004F8B"/>
      <inkml:brushProperty name="ignorePressure" value="1"/>
    </inkml:brush>
  </inkml:definitions>
  <inkml:trace contextRef="#ctx0" brushRef="#br0">677 0</inkml:trace>
  <inkml:trace contextRef="#ctx0" brushRef="#br0" timeOffset="1666.687">0 12,'2'1,"1"-1,-1 0,0 1,0 0,0-1,0 1,0 0,0 0,1 1,8 3,11 3,1-1,0-1,1-1,-1-2,24 2,32-3,12-3,-17 0,-55 1,-10 1,-1-1,1-1,6 0,-13 1,1-1,-1 1,0-1,1 0,-1 0,0 0,0 0,1 0,-1 0,0 0,0-1,0 1,0-1,-1 0,1 0,7-7,-2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7T15:30:53.733"/>
    </inkml:context>
    <inkml:brush xml:id="br0">
      <inkml:brushProperty name="width" value="0.2" units="cm"/>
      <inkml:brushProperty name="height" value="0.2" units="cm"/>
      <inkml:brushProperty name="color" value="#004F8B"/>
      <inkml:brushProperty name="ignorePressure" value="1"/>
    </inkml:brush>
  </inkml:definitions>
  <inkml:trace contextRef="#ctx0" brushRef="#br0">1 381,'6'-5,"0"0,0 1,1 0,-1 0,1 1,0 0,0 0,0 0,3 0,9-4,45-17,15-1,-50 17,1 2,-1 0,1 2,3 2,-30 1,-1 1,1 0,-1 0,1 0,0 0,-1 1,1-1,-1 1,1-1,-1 1,1 0,-1 0,0 0,1 0,-1 0,0 1,0-1,0 1,0-1,0 1,0 0,0 0,0 0,-1 0,1 0,-1 0,0 0,1 1,-1-1,0 1,7 12,-1 1,-1 1,0-1,-2 1,1 0,0 12,-2-7,-1 1,-2 0,0-1,-3 23,1-32,0-1,-1 1,-1-1,0 0,-1 0,0-1,-1 1,0-1,-2 2,-15 21,-1-2,-7 6,11-14,18-22,0 1,0 0,0-1,0 1,0 3,1-6,1 0,0 0,0 1,0-1,0 0,0 1,0-1,0 0,0 0,-1 1,1-1,0 0,0 1,0-1,1 0,-1 0,0 1,0-1,0 0,0 1,0-1,0 0,0 0,0 1,0-1,1 0,-1 0,0 1,0-1,0 0,1 0,-1 0,0 1,0-1,1 0,-1 0,0 0,0 0,1 1,-1-1,0 0,0 0,3 1,0-1,-1 1,1-1,0 0,-1 0,1 0,0 0,2 0,27-6,-14 2,341-70,-322 65,-13 4,0-2,2-1,-15 3,-9 1</inkml:trace>
  <inkml:trace contextRef="#ctx0" brushRef="#br0" timeOffset="797.268">1236 241,'25'55,"-2"1,4 20,-16-42,67 164,-76-194,-1-2,-1 0,1-1,-1 1,1-1,0 1,0-1,0 1,0-1,0 1,0-1,0 0,0 0,1 1,-1-1,0 0,1 0,0 0,-2-1,1 0,-1 0,0 0,1 0,-1 0,0 0,1 0,-1 0,1 0,-1 0,0 0,1 0,-1 0,0-1,0 1,1 0,-1 0,0 0,1 0,-1-1,0 1,0 0,1 0,-1-1,0 1,0 0,1 0,-1-1,0 1,0 0,0-1,0 1,0 0,1-1,-1 1,0 0,0-1,0 1,3-16,-3 14,1-17</inkml:trace>
  <inkml:trace contextRef="#ctx0" brushRef="#br0" timeOffset="1515.027">1644 159,'4'8,"2"10,3 11,4 14,4 7,-1 9,1 7,-3 0,1-4,1-4,-2-8,-3-14,-4-18,-2-11</inkml:trace>
  <inkml:trace contextRef="#ctx0" brushRef="#br0" timeOffset="2593.183">980 193,'2'0,"8"0,21-4,39-7,41-11,25-3,8-3,-2 0,-12 5,-20 5,-30 3,-24 4,-21 3</inkml:trace>
  <inkml:trace contextRef="#ctx0" brushRef="#br0" timeOffset="3486.299">281 1300,'93'-1,"1"-4,46-3,37-7,439-61,140-55,-532 84,-25 4,-29 7,-32 11,31-4,-126 22</inkml:trace>
  <inkml:trace contextRef="#ctx0" brushRef="#br0" timeOffset="5831.829">1947 1639,'-16'-1,"0"-1,0 0,-15-5,-19-2,-34 0,-1 4,-55 4,125 1,1 2,0-1,-4 2,12-1,0-1,0 1,1 0,-1 0,1 1,-1 0,1 0,-4 3,-18 11,17-11,1 0,0 0,-5 5,12-9,0 0,0-1,0 1,1 1,-1-1,1 0,-1 0,1 0,0 1,0-1,0 1,0-1,0 1,0 0,1-1,-1 2,1-2,0 0,0 0,1 0,-1-1,1 1,-1 0,1 0,-1 0,1-1,0 1,0 0,0-1,0 1,0 0,0-1,1 0,-1 1,0-1,1 0,-1 1,2 0,6 4,0-1,0 1,6 1,-10-4,50 22,52 15,-53-20,73 23,-41-15,25 15,-100-38,-1 0,1 1,-1 0,0 1,-1 0,9 7,-14-10,0 0,0 0,-1 1,1 0,-1-1,0 1,0 0,-1 0,0 0,1 1,-2-1,1 1,-1-1,1 1,-1 1,-1 2,0 0,0 0,-1 0,0-1,0 1,-1 0,0 0,-1-1,0 1,0-1,-1 0,-2 4,-6 10,-1-1,-2 0,-13 16,-20 19,-34 31,48-55,-1-2,-1-1,-9 3,39-28,0 0,-1 0,0 0,1-1,-1 0,-5 1,11-4,-1 1,1-1,-1 0,0 1,1-1,-1 0,1 0,-1 0,0 0,1-1,-1 1,1 0,-1 0,1-1,-1 1,1-1,-1 0,1 1,-1-1,1 0,0 0,-1 0,1 0,0 0,0 0,0 0,-1 0,1-1,1 1,-1 0,0-1,0 1,0-1,-1-3,0-1,0 1,0-1,1 1,0-1,0 0,0-4,0-5,1 0,2-8,0 8,0 0,1 0,1 1,0-1,1 1,7-12,6-10,22-33,86-116,-16 25,-94 133,-1 0,4-12,-11 21,-1 0,-1 0,-1-1,2-8,-5 10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3T03:09:03.08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30908.74023"/>
      <inkml:brushProperty name="anchorY" value="-9.04418"/>
      <inkml:brushProperty name="scaleFactor" value="0.5"/>
    </inkml:brush>
  </inkml:definitions>
  <inkml:trace contextRef="#ctx0" brushRef="#br0">0 251,'0'0,"0"2,11 1,12 0,5 5,7-1,1 5,5-1,9 4,5-2,2-3,-4 2,-3-2,8-1,0 2,7-2,0 4,7-2,-1 3,11-2,-3 3,11 3,0-2,12 5,7-4,7-3,4 2,12-4,10-4,4 4,-2-3,5-2,3-2,-3-2,3-1,-6-1,-5-1,3-1,-4 6,-5 0,-2 0,-5 0,-1-2,6-1,0-1,7-1,7 0,10 0,5 0,4 0,4 0,12-1,0 1,2 0,-3 0,7 0,0 0,-4 0,10 0,6 0,0-2,5-1,4 1,7 0,4 0,16-7,1-9,3 1,8 2,0-6,7 4,8-13,6 4,4 3,6-2,2 5,-1 5,1 5,0 5,0-6,-9 1,-1-6,-2 1,-7 3,1-6,-7 4,-17-3,-8 2,-18 4,-13 4,-3 2,-5-6,-8 2,-3-5,17 2,10 2,12-5,15 1,7-5,10 2,-2 4,6 3,-14 4,-14-6,-20 2,-5 1,-8-3,-7 2,-7 2,-6 3,-13 1,-3 2,-10 1,0 1,-6 1,-5 2,5 0,5 1,9 6,-3 1,3-2,1-1,9 2,1-1,-6-1,-1-3,-17-2,-8-1,-8 7,-4 0,-2-1,0-2,2 4,-2-1,0-2,1-1,-5-3,0-1,0-1,-7 4,1 0,-4 1,2-2,-5-1,3 4,3 0,4-1,3-1,3-2,13 7,10 0,0-1,7-2,5-2,6 6,-5-1,2-1,-8-2,2-3,-7-1,-6-2,-6 0,-4-1,-12-1,-7 1,-10 5,-4 1,-6-1,-1 0,6-2,-2-1,7 0,-2-2,6 0,-1 0,-9 0,-10 0,-13-1,-13 1,-13 0,-14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7T15:31:21.12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1,'3'1,"0"1,0 0,0 0,0 0,0 0,-1 0,1 0,-1 1,0-1,2 3,6 6,256 279,1 6,-238-268,1-1,1-1,2-2,0-1,2-1,10 3,29 11,1-3,45 12,31 2,54 5,-178-46,130 28,54 3,54 2,609 34,2-53,-690-21,-50-2,-114 2,35-1,11-4,-52 3,0-1,0-1,-1 0,1-1,-1 0,7-5,13-5,50-18,14 1,77-30,-115 36,16-11,-47 21,0-1,-1-2,8-9,-25 19,0-1,-1 0,0-1,-1 0,-1-1,0 0,0 0,-1-1,-1 0,3-8,4-12,8-11,-7 15,10-28,-13 25,14-43,-8 22,14-27,-15 48,-9 18,-8 15,0 0,0 0,0 0,1-1,-1 1,0 0,0 0,0 0,0 0,0 0,0 0,0 0,0 0,0 0,0 0,0 0,0 0,0 0,0 0,0 0,0 0,0 0,0-1,0 1,1 0,-1 0,0 0,0 0,0 0,0 0,0 0,0 0,0 0,0 0,0 0,0-1,-1 1,1 0,0 0,0 0,0 0,0 0,0 0,0 0,0 0,0 0,0 0,0 0,0 0,0 0,0 0,0 0,0-1,0 1,0 0,0 0,0 0,-1 0,1 0,0 0,0 0,0 0,-7 4,-14 12,13-9,-16 12,15-11,-2 1,1-2,-1 0,-9 5,-12 5,19-10,-1 0,-8 3,-32 8,45-15,0-1,0 0,0-1,0 0,-2-1,5-1,7-1,7-4,-4 3,91-55,-36 22,-56 34,-1 0,1 0,0 0,-1-1,1 1,-1-1,0 1,0-1,2-3,0-2,0 0,3-9,6-13,-7 18,-1 0,0 0,2-12,1 0,-8 22,1 0,0 0,0 0,0 0,0 1,0-1,1-2,-1 4,-1 0,0-1,0 1,1 0,-1 0,0 0,1-1,-1 1,0 0,1 0,-1 0,1-1,-1 1,0 0,1 0,-1 0,1 0,-1 0,0 0,1 0,-1 0,1 0,-1 0,0 0,1 0,-1 1,0-1,1 0,-1 0,1 0,-1 0,0 1,1-1,-1 0,0 0,1 1,-1-1,0 0,0 0,1 1,-1-1,0 0,0 1,0-1,5 7,0-1,-1 1,0 0,0 0,0 1,0 4,1 0,16 39,19 40,-34-79,-2 0,1 1,-2-3,1 0,0-1,2 3,1-1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7T15:31:36.19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90 61,'-1'0,"1"0,-1 0,1 1,0-1,-1 0,1 0,-1 1,1-1,0 1,-1-1,1 0,0 1,0-1,-1 1,1-1,0 0,0 1,0-1,-1 1,1-1,0 1,0-1,0 1,0-1,-1 4,-4 5,0 0,0-1,-1 0,-1 1,-16 24,19-26,-1 1,1 0,0 0,0 1,-2 7,5-14,1-1,-1 1,1 0,-1 0,1-1,0 1,0 0,0 0,0 0,0-1,0 1,1 0,-1 0,0-1,1 1,-1 0,1-1,0 1,0 0,0-1,-1 1,2-1,-1 1,0-1,0 0,0 1,1 0,12 8,1 0,12 5,-25-13,1-1,-1 0,1 0,0 0,-1 0,1 0,0 0,0-1,0 1,0-1,0 0,0 0,-1 0,1 0,0 0,0-1,0 1,0-1,0 0,-1 0,1 0,0 0,-1-1,2 0,25-11,-23 11,0 0,0-1,-1 0,1 0,-1 0,1-1,1-1,13-12,-7 5,1 0,-1-1,-8 6,-1 0,0 0,0 0,-1 0,1 0,-1-1,1-6,-2 8,-1 4,0-1,0 0,-1 1,1-1,-1 0,1 1,-1-1,0 0,0 0,0 1,-1-1,1 0,-1 0,1 1,-1-1,0 1,0-1,0 0,0 1,0 0,-1-1,1 1,-1 0,0 0,1-1,-1 1,0 1,-2-2,-5-5,0 0,-1 1,-7-5,12 10,1-1,-1 1,0 0,0 0,-1 1,1-1,0 1,0 0,-4 0,-27 0,-13 2,16 0,15-1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6T17:06:32.557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394 0,'0'533,"-2"-512,0 0,-1 0,-2 0,-4 15,-1 4,-25 83,5-22,18-55,2 0,-2 38,-1 6,7-58,2 1,0 26,5 20,-1-60</inkml:trace>
  <inkml:trace contextRef="#ctx0" brushRef="#br0" timeOffset="1594.678">0 1277,'1'0,"1"1,-1-1,1 1,-1-1,0 1,0 0,1-1,-1 1,0 0,0 0,0 0,0 0,1 0,1 3,4 2,0 2,0-1,-1 1,0 0,-1 0,0 1,1 2,8 13,2 5,-1 0,-2 1,6 19,8 19,-25-63,0 1,1-1,0-1,0 1,3 4,-4-7,-1-1,1 1,-1-1,1 1,0-1,0 0,-1 0,1 0,0 0,0 0,0 0,0 0,1-1,-1 1,0-1,0 0,1 1,3-1,1 0,-1-1,1 1,-1-1,1-1,-1 1,0-1,1 0,-1 0,0-1,0 0,0 0,14-9,1-1,10-9,-28 20,148-114,-127 99,-7 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6T17:06:36.843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0 1,'4'4,"0"1,-1-1,0 1,0 0,0 0,1 3,12 32,-1 8,-2 1,-2 1,-2 8,3 5,-5-23,28 153,-24-108,-1 27,-3 9,13 344,-7-184,-3-105,3-48,-6-73,-3 0,-2 1,-3 263,1-327</inkml:trace>
  <inkml:trace contextRef="#ctx0" brushRef="#br0" timeOffset="1247.451">119 2195,'68'74,"-56"-61,-1 1,-1 0,-1 1,0 0,6 13,15 26,-29-52,1 0,0 0,-1 0,1 1,0-1,0-1,0 1,0 0,2 0,-4-1,1-1,0 1,0-1,0 1,0-1,0 0,0 0,0 0,0 1,0-1,0 0,0 0,0 0,0 0,0-1,0 1,0 0,0 0,0-1,0 1,0 0,0-1,0 1,0-1,0 1,0-1,5-4,0 0,-1-1,1 0,-1 1,0-2,-1 1,0 0,1-2,8-12,48-75,-38 58,-13 21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6T17:06:41.036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 70,'399'1,"427"-3,-537-10,-266 9,0-2,0 0,0-2,-1 0,7-5,-14 7,1 1,1-1,4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6T17:06:44.101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2206 0,'0'3,"-1"1,1-1,-1 0,1 0,-1 0,0 0,0 0,0 0,-1-1,1 2,-2 1,-28 56,-2-1,-20 22,-28 50,23-30,-49 89,-155 306,-90 82,266-448,-35 61,20-12,72-130,8-16,2 1,2 1,-5 15,4-5,-2 0,-17 29,-31 56,22-40,-10 8,48-85,0-1,2 2,-1-1,2 1,0 0,0 3,-1-1,-1 0,0 0,-1 0,-1-1,0-1,-2 1,-11 20,-84 135,76-123,12-20,1 1,-8 21,22-40,-1 0,1 1,1 0,0 2,1-4,-1 0,0-1,0 1,-1-1,0 0,0 0,-2 1,-2 4,0-1</inkml:trace>
  <inkml:trace contextRef="#ctx0" brushRef="#br0" timeOffset="1426.12">0 3435,'2'0,"-1"0,1 1,-1-1,0 1,1 0,-1-1,0 1,1 0,-1 0,0 0,0 0,0 0,0 0,0 0,0 0,0 1,0 0,8 6,-2-1,0-1,-1 1,1 0,-1 0,-1 1,1 0,-1 0,-1 0,1 1,-2-1,1 1,-1 0,0 0,-1 1,-2-9,6 28,-1 1,-1 15,-4-41,0-3,0 0,0 0,0 0,0 0,0 0,0 0,0 0,0 0,1 0,-1 0,0 0,1 0,-1 0,0 0,1 0,-1 0,1 0,0-1,-1 1,1 0,0 0,-1-1,1 1,0 0,0-1,0 1,0 0,2 0,0 0,-1 0,1-1,0 1,0-1,0 1,0-1,0 0,2 0,29-4,8-4,42-13,39-19,-44 14,38-7,-83 26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6T17:07:51.543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6T17:09:40.144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 0,'4'0,"1"0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8T17:17:06.6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0 300,'12'0,"19"1,1-3,0-1,101-9,134 5,-186 5,10-4,80-13,19-2,192-19,-124 11,106 7,-2 20,-272 2,616 2,-551-10,-58 2,299-5,3 11,-245 1,-112-3,1-1,-1-2,24-7,18 0,-8 2,2-3,38-7,-72 8,-31 8,-1 0,1 1,0 1,6-1,24 1,35-3,-62 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8T17:17:08.8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1 212,'1061'0,"-801"-2,343-25,-1-16,-420 30,7-2,-50 2,12-1,-140 13,6-1,-1 1,17 1,-29 0,0 0,0-1,1 0,-1 0,0 0,0 0,0-1,2-1,10-3,6 0,0 1,11-1,-16 2,1-1,-1 0,0-1,6-4,-13 6,-1 1,1 1,1-1,-1 2,9-2,14 2,5 0,-24 1,12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3T03:09:03.08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30908.74023"/>
      <inkml:brushProperty name="anchorY" value="-9.04418"/>
      <inkml:brushProperty name="scaleFactor" value="0.5"/>
    </inkml:brush>
  </inkml:definitions>
  <inkml:trace contextRef="#ctx0" brushRef="#br0">0 251,'0'0,"0"2,11 1,12 0,5 5,7-1,1 5,5-1,9 4,5-2,2-3,-4 2,-3-2,8-1,0 2,7-2,0 4,7-2,-1 3,11-2,-3 3,11 3,0-2,12 5,7-4,7-3,4 2,12-4,10-4,4 4,-2-3,5-2,3-2,-3-2,3-1,-6-1,-5-1,3-1,-4 6,-5 0,-2 0,-5 0,-1-2,6-1,0-1,7-1,7 0,10 0,5 0,4 0,4 0,12-1,0 1,2 0,-3 0,7 0,0 0,-4 0,10 0,6 0,0-2,5-1,4 1,7 0,4 0,16-7,1-9,3 1,8 2,0-6,7 4,8-13,6 4,4 3,6-2,2 5,-1 5,1 5,0 5,0-6,-9 1,-1-6,-2 1,-7 3,1-6,-7 4,-17-3,-8 2,-18 4,-13 4,-3 2,-5-6,-8 2,-3-5,17 2,10 2,12-5,15 1,7-5,10 2,-2 4,6 3,-14 4,-14-6,-20 2,-5 1,-8-3,-7 2,-7 2,-6 3,-13 1,-3 2,-10 1,0 1,-6 1,-5 2,5 0,5 1,9 6,-3 1,3-2,1-1,9 2,1-1,-6-1,-1-3,-17-2,-8-1,-8 7,-4 0,-2-1,0-2,2 4,-2-1,0-2,1-1,-5-3,0-1,0-1,-7 4,1 0,-4 1,2-2,-5-1,3 4,3 0,4-1,3-1,3-2,13 7,10 0,0-1,7-2,5-2,6 6,-5-1,2-1,-8-2,2-3,-7-1,-6-2,-6 0,-4-1,-12-1,-7 1,-10 5,-4 1,-6-1,-1 0,6-2,-2-1,7 0,-2-2,6 0,-1 0,-9 0,-10 0,-13-1,-13 1,-13 0,-14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8T17:17:38.1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1 143,'157'0,"471"5,-202-9,-388 1,-1-1,20-6,-12 2,14 0,38-4,-58 5,-1 3,26 0,-13 1,30-5,7-1,-53 6,26-7,18-3,-64 12,0-1,-1-1,1 0,-1-1,9-3,-12 3,0 1,0 0,0 1,0 0,0 0,3 1,23 0,10 2,-5 1,-23-2,-3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8T16:50:17.82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27,'347'0,"-334"-1,1-1,-1 0,1 0,5-3,-3 1,0 1,15-2,55 3,5 3,-5 0,112-1,-182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8T16:54:10.465"/>
    </inkml:context>
    <inkml:brush xml:id="br0">
      <inkml:brushProperty name="width" value="0.2" units="cm"/>
      <inkml:brushProperty name="height" value="0.2" units="cm"/>
      <inkml:brushProperty name="color" value="#004F8B"/>
      <inkml:brushProperty name="ignorePressure" value="1"/>
    </inkml:brush>
  </inkml:definitions>
  <inkml:trace contextRef="#ctx0" brushRef="#br0">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8T16:54:12.725"/>
    </inkml:context>
    <inkml:brush xml:id="br0">
      <inkml:brushProperty name="width" value="0.2" units="cm"/>
      <inkml:brushProperty name="height" value="0.2" units="cm"/>
      <inkml:brushProperty name="color" value="#004F8B"/>
      <inkml:brushProperty name="ignorePressure" value="1"/>
    </inkml:brush>
  </inkml:definitions>
  <inkml:trace contextRef="#ctx0" brushRef="#br0">0 1,'26'1,"-1"1,12 2,8 0,0-1,34-4,-26 0,77 1,-123 0,1 1,-1 0,0 1,1 0,-1 0,0 0,22 6,-5-2,13 6,-22-7,1 0,-1-1,1-1,0 0,1-1,1 0,0 0,15 5,-16-2,1-2,0 0,2-2,33 1,-27-2,0 1,0 1,-1 1,11 4,-21-4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8T16:54:16.310"/>
    </inkml:context>
    <inkml:brush xml:id="br0">
      <inkml:brushProperty name="width" value="0.2" units="cm"/>
      <inkml:brushProperty name="height" value="0.2" units="cm"/>
      <inkml:brushProperty name="color" value="#004F8B"/>
      <inkml:brushProperty name="ignorePressure" value="1"/>
    </inkml:brush>
  </inkml:definitions>
  <inkml:trace contextRef="#ctx0" brushRef="#br0">1 1,'429'0,"-413"0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8T16:54:29.634"/>
    </inkml:context>
    <inkml:brush xml:id="br0">
      <inkml:brushProperty name="width" value="0.2" units="cm"/>
      <inkml:brushProperty name="height" value="0.2" units="cm"/>
      <inkml:brushProperty name="color" value="#004F8B"/>
      <inkml:brushProperty name="ignorePressure" value="1"/>
    </inkml:brush>
  </inkml:definitions>
  <inkml:trace contextRef="#ctx0" brushRef="#br0">2041 806,'0'-4,"-1"1,0-1,1 0,-1 1,-1-3,-1-3,-4-11,0 1,-1 1,-2-1,-5-8,-6-12,2 3,-2 2,-9-11,7 8,13 20,-7-8,-44-62,54 78,-1 0,0 1,-1 0,1 0,-2 1,-1-1,-10-9,3 3,-60-48,60 50,0 0,-1 1,-12-4,-17-5,-5 1,14 6,-55-16,62 18,0 2,0 1,-1 1,0 2,-23 0,40 4,-1-2,1 0,-4-1,4 0,0 1,0 0,-11 1,-103 2,64 0,39 1,0 1,0 2,-15 3,35-5,0 0,-1 1,1 0,0 0,1 0,-1 1,-39 26,38-25,-22 14,21-14,0 0,1 1,-1 0,1 1,0 0,3-3,0 0,0-1,0 1,-1-1,1-1,-1 1,1-1,-1 0,0 0,-4 1,4-2,-1 1,1 0,-1 1,1-1,0 1,0 1,1-1,-4 3,-43 35,32-27,1 2,1 0,0 0,-6 9,20-19,1-1,-1 1,1 0,0 1,0-2,0 1,0-1,0 0,-1 0,-1 2,-3 2,2 1,-1 0,1 0,1 0,-4 9,-12 22,14-29,1 0,0 1,0 0,1 0,1 0,0 0,1 1,1 0,0 0,1 0,0 5,1-9,-1 26,2-1,3 12,-3-36,1-1,0 1,1-1,0 0,0 0,1 0,1 0,0 0,5 7,3 0,1-1,1 0,1-2,0 1,6 3,12 10,-24-20,-1-1,1 0,1-1,-1 0,1-1,0 0,6 1,21 7,24 3,-37-10,251 61,-239-59,0-2,0-2,19-1,112-4,-122 0,107-5,47-1,-161 5,5-2,27-1,-59 4,-1-1,1 0,-1-1,1 0,-1 0,0-1,0-1,-1 0,1 0,-1-1,5-5,10-4,-14 8,0 0,4-5,-11 9,-1 0,1-1,-1 1,0-1,-1 1,1-1,0 0,-1 0,0 0,20-50,-6 13,-12 31,-1 0,0 0,-1-1,1-8,-1 6,0 0,4-9,16-36,-20 50</inkml:trace>
  <inkml:trace contextRef="#ctx0" brushRef="#br0" timeOffset="2062.451">1773 1399,'2'0,"0"1,0-1,0 1,1-1,-1 1,0 0,0 0,0 0,0 0,0 0,0 0,-1 1,1-1,0 1,-1-2,13 12,0 0,-1 1,7 9,35 47,-30-33,-1 1,-2 1,5 15,49 122,-54-122,-13-30,0 1,-2 0,-1 1,-1-1,-1 1,-1 0,-1 21,-2 47,-4-1,-9 33,12-114,-1 0,0-1,-1 0,0 1,-1-1,0 0,-1-1,0 1,0-1,-1 0,-4 5,-14 20,19-24,-2-1,1 0,-1 0,-4 3,-9 10,12-14,1 0,-1 0,0-1,-9 6,-91 52,57-36,1 3,-35 30,70-49,0 1,1 0,1 2,0-1,1 2,1-1,-3 8,11-17,0 0,0 1,1-1,0 0,0 2,-7 21,4-15,1-2</inkml:trace>
  <inkml:trace contextRef="#ctx0" brushRef="#br0" timeOffset="3424.39">1400 3007,'0'3,"1"0,-1-1,1 1,0 0,0 0,0 0,0-1,1 2,5 12,11 40,4 1,12 37,-29-77,-3-8,1 0,0 0,0 0,1-1,0 0,0 0,1 1,-4-9,-1 1,1-1,-1 1,1-1,0 1,-1-1,1 0,0 1,-1-1,1 0,0 1,-1-1,1 0,0 0,-1 1,1-1,0 0,0 0,-1 0,1 0,0 0,0 0,-1 0,1 0,0-1,0 1,-1 0,1 0,0-1,-1 1,1 0,4-2,-1-1,0 1,1-1,1-2,0 1,9-7,48-33,32-15,-58 39,109-58,-119 63,-7 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3T03:09:03.08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30908.74023"/>
      <inkml:brushProperty name="anchorY" value="-9.04418"/>
      <inkml:brushProperty name="scaleFactor" value="0.5"/>
    </inkml:brush>
  </inkml:definitions>
  <inkml:trace contextRef="#ctx0" brushRef="#br0">0 251,'0'0,"0"2,11 1,12 0,5 5,7-1,1 5,5-1,9 4,5-2,2-3,-4 2,-3-2,8-1,0 2,7-2,0 4,7-2,-1 3,11-2,-3 3,11 3,0-2,12 5,7-4,7-3,4 2,12-4,10-4,4 4,-2-3,5-2,3-2,-3-2,3-1,-6-1,-5-1,3-1,-4 6,-5 0,-2 0,-5 0,-1-2,6-1,0-1,7-1,7 0,10 0,5 0,4 0,4 0,12-1,0 1,2 0,-3 0,7 0,0 0,-4 0,10 0,6 0,0-2,5-1,4 1,7 0,4 0,16-7,1-9,3 1,8 2,0-6,7 4,8-13,6 4,4 3,6-2,2 5,-1 5,1 5,0 5,0-6,-9 1,-1-6,-2 1,-7 3,1-6,-7 4,-17-3,-8 2,-18 4,-13 4,-3 2,-5-6,-8 2,-3-5,17 2,10 2,12-5,15 1,7-5,10 2,-2 4,6 3,-14 4,-14-6,-20 2,-5 1,-8-3,-7 2,-7 2,-6 3,-13 1,-3 2,-10 1,0 1,-6 1,-5 2,5 0,5 1,9 6,-3 1,3-2,1-1,9 2,1-1,-6-1,-1-3,-17-2,-8-1,-8 7,-4 0,-2-1,0-2,2 4,-2-1,0-2,1-1,-5-3,0-1,0-1,-7 4,1 0,-4 1,2-2,-5-1,3 4,3 0,4-1,3-1,3-2,13 7,10 0,0-1,7-2,5-2,6 6,-5-1,2-1,-8-2,2-3,-7-1,-6-2,-6 0,-4-1,-12-1,-7 1,-10 5,-4 1,-6-1,-1 0,6-2,-2-1,7 0,-2-2,6 0,-1 0,-9 0,-10 0,-13-1,-13 1,-13 0,-14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3T03:09:03.08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30908.74023"/>
      <inkml:brushProperty name="anchorY" value="-9.04418"/>
      <inkml:brushProperty name="scaleFactor" value="0.5"/>
    </inkml:brush>
  </inkml:definitions>
  <inkml:trace contextRef="#ctx0" brushRef="#br0">0 251,'0'0,"0"2,11 1,12 0,5 5,7-1,1 5,5-1,9 4,5-2,2-3,-4 2,-3-2,8-1,0 2,7-2,0 4,7-2,-1 3,11-2,-3 3,11 3,0-2,12 5,7-4,7-3,4 2,12-4,10-4,4 4,-2-3,5-2,3-2,-3-2,3-1,-6-1,-5-1,3-1,-4 6,-5 0,-2 0,-5 0,-1-2,6-1,0-1,7-1,7 0,10 0,5 0,4 0,4 0,12-1,0 1,2 0,-3 0,7 0,0 0,-4 0,10 0,6 0,0-2,5-1,4 1,7 0,4 0,16-7,1-9,3 1,8 2,0-6,7 4,8-13,6 4,4 3,6-2,2 5,-1 5,1 5,0 5,0-6,-9 1,-1-6,-2 1,-7 3,1-6,-7 4,-17-3,-8 2,-18 4,-13 4,-3 2,-5-6,-8 2,-3-5,17 2,10 2,12-5,15 1,7-5,10 2,-2 4,6 3,-14 4,-14-6,-20 2,-5 1,-8-3,-7 2,-7 2,-6 3,-13 1,-3 2,-10 1,0 1,-6 1,-5 2,5 0,5 1,9 6,-3 1,3-2,1-1,9 2,1-1,-6-1,-1-3,-17-2,-8-1,-8 7,-4 0,-2-1,0-2,2 4,-2-1,0-2,1-1,-5-3,0-1,0-1,-7 4,1 0,-4 1,2-2,-5-1,3 4,3 0,4-1,3-1,3-2,13 7,10 0,0-1,7-2,5-2,6 6,-5-1,2-1,-8-2,2-3,-7-1,-6-2,-6 0,-4-1,-12-1,-7 1,-10 5,-4 1,-6-1,-1 0,6-2,-2-1,7 0,-2-2,6 0,-1 0,-9 0,-10 0,-13-1,-13 1,-13 0,-14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7T05:19:34.7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0 117,'25'1,"21"4,-17-2,2-1,-11 0,0 1,-1 0,1 2,7 2,34 8,27-1,-28-6,5 0,0-3,-2 0,7 4,73 20,-18-4,-16-9,22-3,-17-3,98 7,-60-4,-16 0,-30-2,-49-4,1-2,-19-3,111 8,15 12,-143-19,9 3,16 3,100 0,-63-5,761 15,-785-19,56 0,91-13,-97 4,-64 6,-16-1,1-1,-2-2,29-9,-5 0,4 2,43-5,19-5,-45 8,273-32,-100 18,-40 3,-121 21,39 3,298-3,-329 0,189-17,-48-1,-153 17,53-2,18 6,134 9,629-7,-87-5,-506-6,-30 0,531 12,-383 1,1500-1,-1308-16,-176 1,-302 13,221-7,-210 1,263-9,-88 5,306-2,-560 14,-68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17T05:19:46.2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0,'147'5,"-45"-2,88 6,118 23,-264-27,1-1,8-2,-11 0,37 6,6 1,-76-9,17 2,0 0,22 6,-32-5,-5-2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141E9-FD2D-40FB-9DAB-83D0A062A63E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CE348-6B47-46F7-91F9-8626FBC3A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75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260A7-4389-45A6-9057-F2D8EE713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15444-DBC7-4CD9-91CE-BA330A717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4EB46-7861-4223-9729-59EBB1361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F0FB-8441-4590-9CFD-53D27B38852B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849F9-BA48-4F28-8533-D7ECCB366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AC6AE-EE3E-4D98-897D-99CB2580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44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8864B-93FE-4BAD-80C7-0565BDA66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931" y="166973"/>
            <a:ext cx="10515600" cy="553614"/>
          </a:xfrm>
        </p:spPr>
        <p:txBody>
          <a:bodyPr>
            <a:normAutofit/>
          </a:bodyPr>
          <a:lstStyle>
            <a:lvl1pPr>
              <a:defRPr sz="3200">
                <a:latin typeface="Charter" panose="02000503060000020004" pitchFamily="2" charset="0"/>
              </a:defRPr>
            </a:lvl1pPr>
          </a:lstStyle>
          <a:p>
            <a:r>
              <a:rPr lang="en-US" dirty="0"/>
              <a:t>Discrete Fourier Transform (DFT)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166F3-36A5-4261-BA68-F8A6FAEB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BFF6AB-19A5-4836-B127-ECABAB226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Charan Langton, </a:t>
            </a:r>
            <a:r>
              <a:rPr lang="en-US" dirty="0" err="1"/>
              <a:t>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E24F87-9505-489F-80F4-D4A368E09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19D724-1851-4904-B5FA-9489EE0A11BC}"/>
                  </a:ext>
                </a:extLst>
              </p14:cNvPr>
              <p14:cNvContentPartPr/>
              <p14:nvPr userDrawn="1"/>
            </p14:nvContentPartPr>
            <p14:xfrm>
              <a:off x="1033185" y="662598"/>
              <a:ext cx="9847080" cy="229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19D724-1851-4904-B5FA-9489EE0A11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5185" y="644598"/>
                <a:ext cx="9882720" cy="26532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EA3C7A3-B223-4074-952C-067D4C6B511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99931" y="1896179"/>
            <a:ext cx="10515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 marL="914400" indent="0">
              <a:buNone/>
              <a:defRPr/>
            </a:lvl3pPr>
          </a:lstStyle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CB7E1D7-A8AF-46C7-A0B8-B69E3393E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931" y="1068256"/>
            <a:ext cx="10515600" cy="480254"/>
          </a:xfrm>
        </p:spPr>
        <p:txBody>
          <a:bodyPr/>
          <a:lstStyle>
            <a:lvl1pPr marL="0" indent="0">
              <a:buFontTx/>
              <a:buNone/>
              <a:defRPr b="1" i="1" baseline="0">
                <a:solidFill>
                  <a:schemeClr val="accent1"/>
                </a:solidFill>
                <a:latin typeface="Charter" panose="02000503060000020004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578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ndom si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8864B-93FE-4BAD-80C7-0565BDA66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931" y="166973"/>
            <a:ext cx="10515600" cy="553614"/>
          </a:xfrm>
        </p:spPr>
        <p:txBody>
          <a:bodyPr>
            <a:normAutofit/>
          </a:bodyPr>
          <a:lstStyle>
            <a:lvl1pPr>
              <a:defRPr sz="3200">
                <a:latin typeface="Charter" panose="02000503060000020004" pitchFamily="2" charset="0"/>
              </a:defRPr>
            </a:lvl1pPr>
          </a:lstStyle>
          <a:p>
            <a:r>
              <a:rPr lang="en-US" dirty="0"/>
              <a:t>DFT of Random signals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166F3-36A5-4261-BA68-F8A6FAEB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BFF6AB-19A5-4836-B127-ECABAB226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Charan Langton, </a:t>
            </a:r>
            <a:r>
              <a:rPr lang="en-US" dirty="0" err="1"/>
              <a:t>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E24F87-9505-489F-80F4-D4A368E09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19D724-1851-4904-B5FA-9489EE0A11BC}"/>
                  </a:ext>
                </a:extLst>
              </p14:cNvPr>
              <p14:cNvContentPartPr/>
              <p14:nvPr userDrawn="1"/>
            </p14:nvContentPartPr>
            <p14:xfrm>
              <a:off x="1033185" y="662598"/>
              <a:ext cx="9847080" cy="229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19D724-1851-4904-B5FA-9489EE0A11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5185" y="644598"/>
                <a:ext cx="9882720" cy="26532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EA3C7A3-B223-4074-952C-067D4C6B511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99931" y="1896179"/>
            <a:ext cx="10515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 marL="914400" indent="0">
              <a:buNone/>
              <a:defRPr/>
            </a:lvl3pPr>
          </a:lstStyle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CB7E1D7-A8AF-46C7-A0B8-B69E3393E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931" y="1068256"/>
            <a:ext cx="10515600" cy="480254"/>
          </a:xfrm>
        </p:spPr>
        <p:txBody>
          <a:bodyPr/>
          <a:lstStyle>
            <a:lvl1pPr marL="0" indent="0">
              <a:buFontTx/>
              <a:buNone/>
              <a:defRPr b="1" i="1" baseline="0">
                <a:solidFill>
                  <a:schemeClr val="accent1"/>
                </a:solidFill>
                <a:latin typeface="Charter" panose="02000503060000020004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4441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128C0-24E6-4925-8B16-E941DF6A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D14578-43DF-44BE-9DDA-D6D1C6DAEE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EF5E9-9BE7-4EB2-BF6D-5A3BAE79C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F074D0-7FE1-401E-BFBE-CCEF851B3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784-9568-41CA-948B-F6C4B173B9B3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9A10F1-A673-4E44-B2EA-308649267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11D6C-1171-4927-A843-FEA34345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866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15998-BAA0-47A0-BCFB-1C130ED67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43FC98-A646-45D3-9F15-C21449CE7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1C443-70E4-4110-ABB2-EDB55EF3A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2C8C-E053-4341-892A-8B5D37A7121E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7CDA2-9CCD-404D-83B4-227331E44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DF30E-CF72-4408-8422-C5D29019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2AA6-2222-49E8-8447-0BCA78A76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1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5BBE2-DBE6-49C4-927A-63AB45164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3C565-BFA1-40D1-A744-AE66D1322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5F745-8831-4CE7-A9E0-F6C9A00A6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2C8C-E053-4341-892A-8B5D37A7121E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673F5-B1D2-412E-954C-06126F915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79D57-24EE-4812-912E-23D5B26A4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2AA6-2222-49E8-8447-0BCA78A76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8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8D39C-E349-44BB-BF8C-1B04B092D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53A77-7739-42F9-B328-204EE5CBF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9121-3054-4F4D-A2F2-EDCD02CAD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2C8C-E053-4341-892A-8B5D37A7121E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B0DA6-5F46-439F-81C6-229DC53FA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49115-6E53-42EF-B3C0-00CAAAF7D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2AA6-2222-49E8-8447-0BCA78A76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90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DF21A-0D80-4A33-B8B0-031227393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34E80-A86A-4B1A-9B0E-9D64D8D45C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A0BD08-2ACE-4119-A3EF-39BD8221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CFB6B-337B-4AAB-A208-C799187CA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2C8C-E053-4341-892A-8B5D37A7121E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30529-BEEE-4C53-AD50-DA436B181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D7733-F867-4DAD-979E-40727B428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2AA6-2222-49E8-8447-0BCA78A76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12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9873B-8D8F-4F3B-8E68-E5029E7B3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66AED-87FF-4024-9F65-8C15980B5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BB0D7-421C-41AA-8206-D773C5832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13273-D25C-40C8-9554-E0CCCF64C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87D298-6662-4FF1-B221-9FB1208C27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5CDB8-B002-49FA-9B7F-07C33E2BB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2C8C-E053-4341-892A-8B5D37A7121E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FFE5CD-46DD-4FB9-A389-C2924C33B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AD512F-5945-4564-9062-1C7B3CFF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2AA6-2222-49E8-8447-0BCA78A76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50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E76F7-733D-4F99-9783-C3F8CF5A2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AC1B60-BCEA-4F42-AD02-CA2826ECE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2C8C-E053-4341-892A-8B5D37A7121E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5A7BE0-38B0-4C18-86CE-075F2A1AE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A96B78-4497-46A4-9B6B-8BD0C9D83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2AA6-2222-49E8-8447-0BCA78A76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8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A45285-8EEB-4234-95A2-D2423446F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2C8C-E053-4341-892A-8B5D37A7121E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98682F-2A1B-4050-83AC-713634361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F2EBC-0F20-4ECA-AED1-B100AC3A7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2AA6-2222-49E8-8447-0BCA78A76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2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3326A-8AC3-43D6-A0EA-07E84AE2C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0D733-8231-4F2E-A854-862C952C7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8C87A-D8D0-438D-8F8B-E135306D5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D647-A795-49D2-A1D8-3A207D43EBAB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4D849-BF25-4FB2-8B20-09588E4D8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01ADE-EA9D-4FE0-A606-9AD07272B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682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64550-9ECD-493A-8813-D69484E87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1B1B4-EE09-4DCB-AE1D-FA175E7E1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CF37C9-FC1E-411A-8141-3A06757F5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35EEC9-38DA-494D-A402-B118AA1AD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2C8C-E053-4341-892A-8B5D37A7121E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E4F541-9813-48B5-BA7A-E8B3B876C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F0C7F-CD3D-432E-803F-8BB9F1710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2AA6-2222-49E8-8447-0BCA78A76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65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DCFE1-EE40-435C-8D71-5040E33BE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86893B-9F8B-4AC2-B42D-AA417633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41A0E-B0BD-4CB6-A72B-996C97272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DD159-86B7-4048-BBB6-D20DEB44C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2C8C-E053-4341-892A-8B5D37A7121E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44A84-90D8-4372-A4C9-2E93D194A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0148B-2EF2-4E66-96DA-A17F2734A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2AA6-2222-49E8-8447-0BCA78A76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33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20BC6-87C1-4451-9C8F-CF164EE58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31F338-8149-489D-A8F8-4D21678C5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DA89A-BC0F-441C-85E2-1E18A1069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2C8C-E053-4341-892A-8B5D37A7121E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8957E-0B78-42DD-A190-42613C43E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9784-B220-4D98-B75E-2F182F34B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2AA6-2222-49E8-8447-0BCA78A76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2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401278-21C2-4DA3-B514-9CF112A293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1DB6DF-C163-4F6B-8E73-83A291625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B3ED7-6B4C-4DBF-A095-EAE8B819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2C8C-E053-4341-892A-8B5D37A7121E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AC2FF-BBD1-4E7D-BC6B-D6A288C4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E6F05-A2EA-42E3-8D87-89AD6EF1F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2AA6-2222-49E8-8447-0BCA78A76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48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3E66A-6135-42B1-8745-0D052D5A3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6B04A-D966-43F6-942A-5B6134868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8E795-1FD5-463F-86B6-E85B02154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6B4A-E232-4F74-BAA8-EF1A6A40D82C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F4C4A-75EA-456D-B64F-75BF776C9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6C21C-B5FF-4C24-BFED-83A057AE3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5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B31E8-3513-4C37-B17E-26E8968C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6E183-28DB-4092-8F64-C7344DF7A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1CF97-1C7E-4C38-86FB-B1DAC48B3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BC897-2131-45EB-BE4D-9C91A4950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E92ADF-5C77-41AF-B4C4-B4310CADB5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4573E-B7F4-449A-9A3A-DF27436E0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7A5F-2F92-47C4-BBA6-16179BAC889C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124EAD-D6AB-44DD-9269-16D3F0A6B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A983C9-76D8-4D87-9979-B60BFE92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34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8864B-93FE-4BAD-80C7-0565BDA66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931" y="166973"/>
            <a:ext cx="10515600" cy="553614"/>
          </a:xfrm>
        </p:spPr>
        <p:txBody>
          <a:bodyPr>
            <a:normAutofit/>
          </a:bodyPr>
          <a:lstStyle>
            <a:lvl1pPr>
              <a:defRPr sz="3200">
                <a:latin typeface="Charter" panose="02000503060000020004" pitchFamily="2" charset="0"/>
              </a:defRPr>
            </a:lvl1pPr>
          </a:lstStyle>
          <a:p>
            <a:r>
              <a:rPr lang="en-US" dirty="0"/>
              <a:t>Trigonometric Representation of CT periodic signals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166F3-36A5-4261-BA68-F8A6FAEB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BFF6AB-19A5-4836-B127-ECABAB226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Charan Langton, </a:t>
            </a:r>
            <a:r>
              <a:rPr lang="en-US" dirty="0" err="1"/>
              <a:t>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E24F87-9505-489F-80F4-D4A368E09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19D724-1851-4904-B5FA-9489EE0A11BC}"/>
                  </a:ext>
                </a:extLst>
              </p14:cNvPr>
              <p14:cNvContentPartPr/>
              <p14:nvPr userDrawn="1"/>
            </p14:nvContentPartPr>
            <p14:xfrm>
              <a:off x="1033185" y="662598"/>
              <a:ext cx="9847080" cy="229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19D724-1851-4904-B5FA-9489EE0A11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5185" y="644598"/>
                <a:ext cx="9882720" cy="26532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BEC39F1-47EF-4B89-BAF9-5E904F921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931" y="1068256"/>
            <a:ext cx="10515600" cy="480254"/>
          </a:xfrm>
        </p:spPr>
        <p:txBody>
          <a:bodyPr/>
          <a:lstStyle>
            <a:lvl1pPr marL="0" indent="0">
              <a:buFontTx/>
              <a:buNone/>
              <a:defRPr b="1" i="1" baseline="0">
                <a:solidFill>
                  <a:schemeClr val="accent1"/>
                </a:solidFill>
                <a:latin typeface="Charter" panose="02000503060000020004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EA3C7A3-B223-4074-952C-067D4C6B511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99931" y="1724488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010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8864B-93FE-4BAD-80C7-0565BDA66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931" y="166973"/>
            <a:ext cx="10515600" cy="553614"/>
          </a:xfrm>
        </p:spPr>
        <p:txBody>
          <a:bodyPr>
            <a:normAutofit/>
          </a:bodyPr>
          <a:lstStyle>
            <a:lvl1pPr>
              <a:defRPr sz="3200">
                <a:latin typeface="Charter" panose="02000503060000020004" pitchFamily="2" charset="0"/>
              </a:defRPr>
            </a:lvl1pPr>
          </a:lstStyle>
          <a:p>
            <a:r>
              <a:rPr lang="en-US" dirty="0"/>
              <a:t>Complex Representation of sinusoids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166F3-36A5-4261-BA68-F8A6FAEB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BFF6AB-19A5-4836-B127-ECABAB226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Charan Langton, </a:t>
            </a:r>
            <a:r>
              <a:rPr lang="en-US" dirty="0" err="1"/>
              <a:t>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E24F87-9505-489F-80F4-D4A368E09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19D724-1851-4904-B5FA-9489EE0A11BC}"/>
                  </a:ext>
                </a:extLst>
              </p14:cNvPr>
              <p14:cNvContentPartPr/>
              <p14:nvPr userDrawn="1"/>
            </p14:nvContentPartPr>
            <p14:xfrm>
              <a:off x="1033185" y="662598"/>
              <a:ext cx="9847080" cy="229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19D724-1851-4904-B5FA-9489EE0A11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5185" y="644598"/>
                <a:ext cx="9882720" cy="26532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BEC39F1-47EF-4B89-BAF9-5E904F921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931" y="1068256"/>
            <a:ext cx="10515600" cy="480254"/>
          </a:xfrm>
        </p:spPr>
        <p:txBody>
          <a:bodyPr/>
          <a:lstStyle>
            <a:lvl1pPr marL="0" indent="0">
              <a:buFontTx/>
              <a:buNone/>
              <a:defRPr b="1" i="1" baseline="0">
                <a:solidFill>
                  <a:schemeClr val="accent1"/>
                </a:solidFill>
                <a:latin typeface="Charter" panose="02000503060000020004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EA3C7A3-B223-4074-952C-067D4C6B511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99931" y="1724488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566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8864B-93FE-4BAD-80C7-0565BDA66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931" y="166973"/>
            <a:ext cx="10515600" cy="553614"/>
          </a:xfrm>
        </p:spPr>
        <p:txBody>
          <a:bodyPr>
            <a:normAutofit/>
          </a:bodyPr>
          <a:lstStyle>
            <a:lvl1pPr>
              <a:defRPr sz="3200">
                <a:latin typeface="Charter" panose="02000503060000020004" pitchFamily="2" charset="0"/>
              </a:defRPr>
            </a:lvl1pPr>
          </a:lstStyle>
          <a:p>
            <a:r>
              <a:rPr lang="en-US" dirty="0"/>
              <a:t>FS representation of discrete signals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166F3-36A5-4261-BA68-F8A6FAEB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BFF6AB-19A5-4836-B127-ECABAB226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Charan Langton, </a:t>
            </a:r>
            <a:r>
              <a:rPr lang="en-US" dirty="0" err="1"/>
              <a:t>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E24F87-9505-489F-80F4-D4A368E09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19D724-1851-4904-B5FA-9489EE0A11BC}"/>
                  </a:ext>
                </a:extLst>
              </p14:cNvPr>
              <p14:cNvContentPartPr/>
              <p14:nvPr userDrawn="1"/>
            </p14:nvContentPartPr>
            <p14:xfrm>
              <a:off x="1033185" y="662598"/>
              <a:ext cx="9847080" cy="229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19D724-1851-4904-B5FA-9489EE0A11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5185" y="644598"/>
                <a:ext cx="9882720" cy="26532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BEC39F1-47EF-4B89-BAF9-5E904F921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931" y="1068256"/>
            <a:ext cx="10515600" cy="480254"/>
          </a:xfrm>
        </p:spPr>
        <p:txBody>
          <a:bodyPr/>
          <a:lstStyle>
            <a:lvl1pPr marL="0" indent="0">
              <a:buFontTx/>
              <a:buNone/>
              <a:defRPr b="1" i="1" baseline="0">
                <a:solidFill>
                  <a:schemeClr val="accent1"/>
                </a:solidFill>
                <a:latin typeface="Charter" panose="02000503060000020004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EA3C7A3-B223-4074-952C-067D4C6B511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99931" y="1724488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683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8864B-93FE-4BAD-80C7-0565BDA66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931" y="166973"/>
            <a:ext cx="10515600" cy="553614"/>
          </a:xfrm>
        </p:spPr>
        <p:txBody>
          <a:bodyPr>
            <a:normAutofit/>
          </a:bodyPr>
          <a:lstStyle>
            <a:lvl1pPr>
              <a:defRPr sz="3200">
                <a:latin typeface="Charter" panose="02000503060000020004" pitchFamily="2" charset="0"/>
              </a:defRPr>
            </a:lvl1pPr>
          </a:lstStyle>
          <a:p>
            <a:r>
              <a:rPr lang="en-US" dirty="0"/>
              <a:t>The Fourier Transform of CT signals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166F3-36A5-4261-BA68-F8A6FAEB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BFF6AB-19A5-4836-B127-ECABAB226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Charan Langton, </a:t>
            </a:r>
            <a:r>
              <a:rPr lang="en-US" dirty="0" err="1"/>
              <a:t>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E24F87-9505-489F-80F4-D4A368E09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19D724-1851-4904-B5FA-9489EE0A11BC}"/>
                  </a:ext>
                </a:extLst>
              </p14:cNvPr>
              <p14:cNvContentPartPr/>
              <p14:nvPr userDrawn="1"/>
            </p14:nvContentPartPr>
            <p14:xfrm>
              <a:off x="1033185" y="662598"/>
              <a:ext cx="9847080" cy="229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19D724-1851-4904-B5FA-9489EE0A11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5185" y="644598"/>
                <a:ext cx="9882720" cy="26532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EA3C7A3-B223-4074-952C-067D4C6B511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99931" y="1896179"/>
            <a:ext cx="10515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 marL="914400" indent="0">
              <a:buNone/>
              <a:defRPr/>
            </a:lvl3pPr>
          </a:lstStyle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CB7E1D7-A8AF-46C7-A0B8-B69E3393E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931" y="1068256"/>
            <a:ext cx="10515600" cy="480254"/>
          </a:xfrm>
        </p:spPr>
        <p:txBody>
          <a:bodyPr/>
          <a:lstStyle>
            <a:lvl1pPr marL="0" indent="0">
              <a:buFontTx/>
              <a:buNone/>
              <a:defRPr b="1" i="1" baseline="0">
                <a:solidFill>
                  <a:schemeClr val="accent1"/>
                </a:solidFill>
                <a:latin typeface="Charter" panose="02000503060000020004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298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8864B-93FE-4BAD-80C7-0565BDA66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931" y="166973"/>
            <a:ext cx="10515600" cy="553614"/>
          </a:xfrm>
        </p:spPr>
        <p:txBody>
          <a:bodyPr>
            <a:normAutofit/>
          </a:bodyPr>
          <a:lstStyle>
            <a:lvl1pPr>
              <a:defRPr sz="3200">
                <a:latin typeface="Charter" panose="02000503060000020004" pitchFamily="2" charset="0"/>
              </a:defRPr>
            </a:lvl1pPr>
          </a:lstStyle>
          <a:p>
            <a:r>
              <a:rPr lang="en-US" dirty="0"/>
              <a:t>The Fourier Transform of DT signals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166F3-36A5-4261-BA68-F8A6FAEB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BFF6AB-19A5-4836-B127-ECABAB226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Charan Langton, </a:t>
            </a:r>
            <a:r>
              <a:rPr lang="en-US" dirty="0" err="1"/>
              <a:t>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E24F87-9505-489F-80F4-D4A368E09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19D724-1851-4904-B5FA-9489EE0A11BC}"/>
                  </a:ext>
                </a:extLst>
              </p14:cNvPr>
              <p14:cNvContentPartPr/>
              <p14:nvPr userDrawn="1"/>
            </p14:nvContentPartPr>
            <p14:xfrm>
              <a:off x="1033185" y="662598"/>
              <a:ext cx="9847080" cy="229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19D724-1851-4904-B5FA-9489EE0A11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5185" y="644598"/>
                <a:ext cx="9882720" cy="26532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EA3C7A3-B223-4074-952C-067D4C6B511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99931" y="1896179"/>
            <a:ext cx="10515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 marL="914400" indent="0">
              <a:buNone/>
              <a:defRPr/>
            </a:lvl3pPr>
          </a:lstStyle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CB7E1D7-A8AF-46C7-A0B8-B69E3393E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931" y="1068256"/>
            <a:ext cx="10515600" cy="480254"/>
          </a:xfrm>
        </p:spPr>
        <p:txBody>
          <a:bodyPr/>
          <a:lstStyle>
            <a:lvl1pPr marL="0" indent="0">
              <a:buFontTx/>
              <a:buNone/>
              <a:defRPr b="1" i="1" baseline="0">
                <a:solidFill>
                  <a:schemeClr val="accent1"/>
                </a:solidFill>
                <a:latin typeface="Charter" panose="02000503060000020004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068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4581FB-0840-4835-A804-D89175628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DC02E-0060-48FF-AC85-A553243C2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181F5-1293-4422-BB19-1CF8B270E0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4CA4-047D-43F0-AD04-35EEB70DC28E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95A50-CD60-4CB6-8259-8D062A609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5BD14-2060-4DA8-AEC0-11384BD68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2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7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433941-85DC-40FA-B2FB-818D80DD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6B3E0-1512-48E0-8327-3F45D78B0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05E74-6218-43EF-A674-0299FCD8CA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62C8C-E053-4341-892A-8B5D37A7121E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0CF29-9949-4641-905B-9C3F711AC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E2949-D064-4F9A-92C7-3D2826C324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92AA6-2222-49E8-8447-0BCA78A76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5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omplextoreal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customXml" Target="../ink/ink20.xml"/><Relationship Id="rId3" Type="http://schemas.openxmlformats.org/officeDocument/2006/relationships/image" Target="../media/image24.png"/><Relationship Id="rId7" Type="http://schemas.openxmlformats.org/officeDocument/2006/relationships/customXml" Target="../ink/ink17.xml"/><Relationship Id="rId12" Type="http://schemas.openxmlformats.org/officeDocument/2006/relationships/image" Target="../media/image30.png"/><Relationship Id="rId2" Type="http://schemas.openxmlformats.org/officeDocument/2006/relationships/image" Target="../media/image23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customXml" Target="../ink/ink19.xml"/><Relationship Id="rId5" Type="http://schemas.openxmlformats.org/officeDocument/2006/relationships/image" Target="../media/image26.png"/><Relationship Id="rId15" Type="http://schemas.openxmlformats.org/officeDocument/2006/relationships/customXml" Target="../ink/ink21.xml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customXml" Target="../ink/ink18.xml"/><Relationship Id="rId1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3" Type="http://schemas.openxmlformats.org/officeDocument/2006/relationships/image" Target="../media/image46.png"/><Relationship Id="rId7" Type="http://schemas.openxmlformats.org/officeDocument/2006/relationships/image" Target="../media/image43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3.xml"/><Relationship Id="rId11" Type="http://schemas.openxmlformats.org/officeDocument/2006/relationships/image" Target="../media/image450.png"/><Relationship Id="rId5" Type="http://schemas.openxmlformats.org/officeDocument/2006/relationships/image" Target="../media/image420.png"/><Relationship Id="rId10" Type="http://schemas.openxmlformats.org/officeDocument/2006/relationships/customXml" Target="../ink/ink25.xml"/><Relationship Id="rId4" Type="http://schemas.openxmlformats.org/officeDocument/2006/relationships/customXml" Target="../ink/ink22.xml"/><Relationship Id="rId9" Type="http://schemas.openxmlformats.org/officeDocument/2006/relationships/image" Target="../media/image4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omplextoreal.com/fftguide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customXml" Target="../ink/ink27.xml"/><Relationship Id="rId4" Type="http://schemas.openxmlformats.org/officeDocument/2006/relationships/image" Target="../media/image4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9.xml"/><Relationship Id="rId5" Type="http://schemas.openxmlformats.org/officeDocument/2006/relationships/image" Target="../media/image52.png"/><Relationship Id="rId4" Type="http://schemas.openxmlformats.org/officeDocument/2006/relationships/customXml" Target="../ink/ink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1.xml"/><Relationship Id="rId5" Type="http://schemas.openxmlformats.org/officeDocument/2006/relationships/image" Target="../media/image56.png"/><Relationship Id="rId4" Type="http://schemas.openxmlformats.org/officeDocument/2006/relationships/customXml" Target="../ink/ink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hyperlink" Target="https://www.quora.com/What-is-Aliasing-in-digital-communication/answer/Charan-Langton-1?__nsrc__=4&amp;__snid3__=438802837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13" Type="http://schemas.openxmlformats.org/officeDocument/2006/relationships/customXml" Target="../ink/ink36.xml"/><Relationship Id="rId18" Type="http://schemas.openxmlformats.org/officeDocument/2006/relationships/image" Target="../media/image79.png"/><Relationship Id="rId3" Type="http://schemas.openxmlformats.org/officeDocument/2006/relationships/image" Target="../media/image73.png"/><Relationship Id="rId21" Type="http://schemas.openxmlformats.org/officeDocument/2006/relationships/customXml" Target="../ink/ink40.xml"/><Relationship Id="rId7" Type="http://schemas.openxmlformats.org/officeDocument/2006/relationships/customXml" Target="../ink/ink33.xml"/><Relationship Id="rId12" Type="http://schemas.openxmlformats.org/officeDocument/2006/relationships/image" Target="../media/image76.png"/><Relationship Id="rId17" Type="http://schemas.openxmlformats.org/officeDocument/2006/relationships/customXml" Target="../ink/ink38.xml"/><Relationship Id="rId2" Type="http://schemas.openxmlformats.org/officeDocument/2006/relationships/image" Target="../media/image72.png"/><Relationship Id="rId16" Type="http://schemas.openxmlformats.org/officeDocument/2006/relationships/image" Target="../media/image78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0.png"/><Relationship Id="rId11" Type="http://schemas.openxmlformats.org/officeDocument/2006/relationships/customXml" Target="../ink/ink35.xml"/><Relationship Id="rId24" Type="http://schemas.openxmlformats.org/officeDocument/2006/relationships/image" Target="../media/image82.png"/><Relationship Id="rId5" Type="http://schemas.openxmlformats.org/officeDocument/2006/relationships/customXml" Target="../ink/ink32.xml"/><Relationship Id="rId15" Type="http://schemas.openxmlformats.org/officeDocument/2006/relationships/customXml" Target="../ink/ink37.xml"/><Relationship Id="rId23" Type="http://schemas.openxmlformats.org/officeDocument/2006/relationships/customXml" Target="../ink/ink41.xml"/><Relationship Id="rId10" Type="http://schemas.openxmlformats.org/officeDocument/2006/relationships/image" Target="../media/image75.png"/><Relationship Id="rId19" Type="http://schemas.openxmlformats.org/officeDocument/2006/relationships/customXml" Target="../ink/ink39.xml"/><Relationship Id="rId4" Type="http://schemas.openxmlformats.org/officeDocument/2006/relationships/image" Target="../media/image74.png"/><Relationship Id="rId9" Type="http://schemas.openxmlformats.org/officeDocument/2006/relationships/customXml" Target="../ink/ink34.xml"/><Relationship Id="rId14" Type="http://schemas.openxmlformats.org/officeDocument/2006/relationships/image" Target="../media/image77.png"/><Relationship Id="rId22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13" Type="http://schemas.openxmlformats.org/officeDocument/2006/relationships/image" Target="../media/image91.png"/><Relationship Id="rId18" Type="http://schemas.openxmlformats.org/officeDocument/2006/relationships/customXml" Target="../ink/ink47.xml"/><Relationship Id="rId3" Type="http://schemas.openxmlformats.org/officeDocument/2006/relationships/image" Target="../media/image84.png"/><Relationship Id="rId7" Type="http://schemas.openxmlformats.org/officeDocument/2006/relationships/image" Target="../media/image61.png"/><Relationship Id="rId12" Type="http://schemas.openxmlformats.org/officeDocument/2006/relationships/customXml" Target="../ink/ink44.xml"/><Relationship Id="rId17" Type="http://schemas.openxmlformats.org/officeDocument/2006/relationships/image" Target="../media/image93.png"/><Relationship Id="rId2" Type="http://schemas.openxmlformats.org/officeDocument/2006/relationships/image" Target="../media/image83.png"/><Relationship Id="rId16" Type="http://schemas.openxmlformats.org/officeDocument/2006/relationships/customXml" Target="../ink/ink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image" Target="../media/image90.png"/><Relationship Id="rId5" Type="http://schemas.openxmlformats.org/officeDocument/2006/relationships/image" Target="../media/image60.png"/><Relationship Id="rId15" Type="http://schemas.openxmlformats.org/officeDocument/2006/relationships/image" Target="../media/image92.png"/><Relationship Id="rId10" Type="http://schemas.openxmlformats.org/officeDocument/2006/relationships/customXml" Target="../ink/ink43.xml"/><Relationship Id="rId19" Type="http://schemas.openxmlformats.org/officeDocument/2006/relationships/image" Target="../media/image94.png"/><Relationship Id="rId4" Type="http://schemas.openxmlformats.org/officeDocument/2006/relationships/image" Target="../media/image85.png"/><Relationship Id="rId9" Type="http://schemas.openxmlformats.org/officeDocument/2006/relationships/image" Target="../media/image89.png"/><Relationship Id="rId14" Type="http://schemas.openxmlformats.org/officeDocument/2006/relationships/customXml" Target="../ink/ink4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customXml" Target="../ink/ink49.xm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customXml" Target="../ink/ink48.xml"/><Relationship Id="rId4" Type="http://schemas.openxmlformats.org/officeDocument/2006/relationships/image" Target="../media/image9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4.png"/><Relationship Id="rId4" Type="http://schemas.openxmlformats.org/officeDocument/2006/relationships/customXml" Target="../ink/ink5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.xml"/><Relationship Id="rId13" Type="http://schemas.openxmlformats.org/officeDocument/2006/relationships/image" Target="../media/image114.png"/><Relationship Id="rId3" Type="http://schemas.openxmlformats.org/officeDocument/2006/relationships/image" Target="../media/image106.png"/><Relationship Id="rId7" Type="http://schemas.openxmlformats.org/officeDocument/2006/relationships/image" Target="../media/image111.png"/><Relationship Id="rId12" Type="http://schemas.openxmlformats.org/officeDocument/2006/relationships/customXml" Target="../ink/ink54.xml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51.xml"/><Relationship Id="rId11" Type="http://schemas.openxmlformats.org/officeDocument/2006/relationships/image" Target="../media/image113.png"/><Relationship Id="rId5" Type="http://schemas.openxmlformats.org/officeDocument/2006/relationships/image" Target="../media/image60.png"/><Relationship Id="rId15" Type="http://schemas.openxmlformats.org/officeDocument/2006/relationships/image" Target="../media/image115.png"/><Relationship Id="rId10" Type="http://schemas.openxmlformats.org/officeDocument/2006/relationships/customXml" Target="../ink/ink53.xml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customXml" Target="../ink/ink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5.png"/><Relationship Id="rId4" Type="http://schemas.openxmlformats.org/officeDocument/2006/relationships/image" Target="../media/image12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customXml" Target="../ink/ink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customXml" Target="../ink/ink8.xml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8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hyperlink" Target="mailto:charldsp@gmail.com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0.png"/><Relationship Id="rId13" Type="http://schemas.openxmlformats.org/officeDocument/2006/relationships/customXml" Target="../ink/ink15.xml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12" Type="http://schemas.openxmlformats.org/officeDocument/2006/relationships/image" Target="../media/image15.png"/><Relationship Id="rId2" Type="http://schemas.openxmlformats.org/officeDocument/2006/relationships/image" Target="../media/image14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10.png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5" Type="http://schemas.openxmlformats.org/officeDocument/2006/relationships/customXml" Target="../ink/ink16.xml"/><Relationship Id="rId10" Type="http://schemas.openxmlformats.org/officeDocument/2006/relationships/image" Target="../media/image1410.png"/><Relationship Id="rId4" Type="http://schemas.openxmlformats.org/officeDocument/2006/relationships/image" Target="../media/image110.png"/><Relationship Id="rId9" Type="http://schemas.openxmlformats.org/officeDocument/2006/relationships/customXml" Target="../ink/ink13.xml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9A53E-70F7-4EA0-A3B5-22BB2D061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7" y="1247246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4700" dirty="0">
                <a:solidFill>
                  <a:schemeClr val="bg1"/>
                </a:solidFill>
              </a:rPr>
              <a:t>Intuitive Guide to Fourier Analysis and Spectral Estimation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60AFB0-A970-4CB6-9515-7D76F70F0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6201" y="4136360"/>
            <a:ext cx="4645250" cy="1147863"/>
          </a:xfrm>
        </p:spPr>
        <p:txBody>
          <a:bodyPr anchor="t">
            <a:no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</a:rPr>
              <a:t>How explore Fourier analysis with </a:t>
            </a:r>
            <a:r>
              <a:rPr lang="en-US" sz="1800" dirty="0" err="1">
                <a:solidFill>
                  <a:schemeClr val="bg1"/>
                </a:solidFill>
              </a:rPr>
              <a:t>Matlab</a:t>
            </a:r>
            <a:endParaRPr lang="en-US" sz="1800" dirty="0">
              <a:solidFill>
                <a:schemeClr val="bg1"/>
              </a:solidFill>
            </a:endParaRPr>
          </a:p>
          <a:p>
            <a:pPr algn="l"/>
            <a:endParaRPr lang="en-US" sz="1800" dirty="0">
              <a:solidFill>
                <a:schemeClr val="bg1"/>
              </a:solidFill>
            </a:endParaRPr>
          </a:p>
          <a:p>
            <a:pPr algn="l"/>
            <a:r>
              <a:rPr lang="en-US" sz="1800" dirty="0">
                <a:solidFill>
                  <a:schemeClr val="bg1"/>
                </a:solidFill>
              </a:rPr>
              <a:t>Charan Langton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</a:rPr>
              <a:t>Victor Levin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  <a:hlinkClick r:id="rId2"/>
              </a:rPr>
              <a:t>www.complextoreal.com</a:t>
            </a:r>
            <a:endParaRPr lang="en-US" sz="1800" dirty="0">
              <a:solidFill>
                <a:schemeClr val="bg1"/>
              </a:solidFill>
            </a:endParaRPr>
          </a:p>
          <a:p>
            <a:pPr algn="l"/>
            <a:r>
              <a:rPr lang="en-US" sz="1800" dirty="0">
                <a:solidFill>
                  <a:schemeClr val="bg1"/>
                </a:solidFill>
              </a:rPr>
              <a:t>Copyright C. Langton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2A7AC2-BD98-42CE-99D0-6FF3F6AFA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89" y="489204"/>
            <a:ext cx="3507629" cy="451142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0BA75-5D15-4D4C-888E-7F39211453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07052" y="694944"/>
            <a:ext cx="2716825" cy="36576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505C942D-91A7-447E-8ED8-DA636ECFA290}" type="datetime1">
              <a:rPr lang="en-US">
                <a:solidFill>
                  <a:schemeClr val="bg1">
                    <a:alpha val="80000"/>
                  </a:schemeClr>
                </a:solidFill>
              </a:rPr>
              <a:pPr algn="r">
                <a:spcAft>
                  <a:spcPts val="600"/>
                </a:spcAft>
              </a:pPr>
              <a:t>5/19/2019</a:t>
            </a:fld>
            <a:endParaRPr lang="en-US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57C7C-BF48-4B0C-B0EF-879DD0432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280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6D22F896-40B5-4ADD-8801-0D06FADFA095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1</a:t>
            </a:fld>
            <a:endParaRPr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80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D2E07F-369C-4F9A-AF9D-808F8B5E4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30" y="776663"/>
            <a:ext cx="6204984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>
                <a:latin typeface="+mj-lt"/>
              </a:rPr>
              <a:t>Creating a pretty good-looking square wave by adding a bunch of sinusoids.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E05FFF-2EB5-4D05-A148-9C0BB42B4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4" y="3102598"/>
            <a:ext cx="6204984" cy="362691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Synthesizing waves by adding a bunch of harmonics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If we use only cosines, we get a wave that is “even.”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If we use only sines, we get a wave that is “odd.”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340886E-895C-4F98-B40E-BAB0AF7A1072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7759700" y="321176"/>
            <a:ext cx="4042409" cy="29918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818565-1FE9-41FB-9FA3-2E90F6191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791" y="3246784"/>
            <a:ext cx="3930318" cy="288053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4B7015-01D1-419B-AA16-1B2918956D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B1091F0-B4B9-42BA-AA3C-5099B8760F2A}" type="datetime1">
              <a:rPr lang="en-US" smtClean="0"/>
              <a:pPr>
                <a:spcAft>
                  <a:spcPts val="600"/>
                </a:spcAft>
              </a:pPr>
              <a:t>5/19/2019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3C03-C1A6-4F33-AA2F-7697D8D9A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Charan Langton, www,complextoreal.com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E207B-94B4-4D6C-BCEC-877C422EC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3E4E08-6728-4158-AFE2-6D0315FC2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2676" y="1991887"/>
            <a:ext cx="4702659" cy="97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87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016B2-65D2-4A04-88A2-954A83B50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6D66B0-76C9-48D5-A5BD-D5145E1A2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2FE87F-BAF2-4342-AA26-24DB0A21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340BD-2658-45D5-883F-6E8EBE59A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D11310-4C5B-40DE-9C25-49E31645A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example of Fourier synthesis, a saw-tooth wave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DB754FE-EB87-41B0-92C9-8BE66D62620E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4147931" y="5087068"/>
            <a:ext cx="5004560" cy="10391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7902B4-4990-4DE4-92E0-7D1EECCCC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113" y="1896179"/>
            <a:ext cx="5572539" cy="31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84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8E4F3-7A7D-4D9C-AEF2-9B73D5BB6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E0129D-6C52-42CB-8B31-130B1F75E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72A1A2-3323-42B6-80B2-277B55E68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5BC6A-6BF2-46D5-A5B7-922D1AA32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EB3F7A-C6EB-409B-A8BF-E255560C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931" y="1001111"/>
            <a:ext cx="10515600" cy="480254"/>
          </a:xfrm>
        </p:spPr>
        <p:txBody>
          <a:bodyPr/>
          <a:lstStyle/>
          <a:p>
            <a:r>
              <a:rPr lang="en-US" dirty="0"/>
              <a:t>Here is the Fourier series equation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A724B48-FB16-4A3E-90DF-ED456FBAEFC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8401784" y="3044103"/>
            <a:ext cx="1214739" cy="619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2B192E-AC38-4EE6-AFB7-7FA2B1DD9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41" y="1481365"/>
            <a:ext cx="6313518" cy="1443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C147D4-C2EC-46F1-98B9-9E3384D19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70" y="2769553"/>
            <a:ext cx="7448860" cy="16386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99E3B6-E8FC-4462-924F-F2DAD1D1E1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5308" y="3079115"/>
            <a:ext cx="1740223" cy="5490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C2F27B-5FAF-4019-B0C4-7FCB55A2A8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170" y="4282122"/>
            <a:ext cx="5490282" cy="17000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AB2D2E9-D11B-456F-AA26-1F782B1BDC47}"/>
                  </a:ext>
                </a:extLst>
              </p14:cNvPr>
              <p14:cNvContentPartPr/>
              <p14:nvPr/>
            </p14:nvContentPartPr>
            <p14:xfrm>
              <a:off x="1635711" y="231912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AB2D2E9-D11B-456F-AA26-1F782B1BDC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17711" y="230148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D75F913-D3D9-487D-BCF4-40A7CA53639D}"/>
                  </a:ext>
                </a:extLst>
              </p14:cNvPr>
              <p14:cNvContentPartPr/>
              <p14:nvPr/>
            </p14:nvContentPartPr>
            <p14:xfrm>
              <a:off x="1668831" y="2365567"/>
              <a:ext cx="1911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D75F913-D3D9-487D-BCF4-40A7CA53639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51191" y="2347567"/>
                <a:ext cx="226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E96FFA7-E88B-4C51-93D2-459BC4E40F94}"/>
                  </a:ext>
                </a:extLst>
              </p14:cNvPr>
              <p14:cNvContentPartPr/>
              <p14:nvPr/>
            </p14:nvContentPartPr>
            <p14:xfrm>
              <a:off x="2696631" y="2419567"/>
              <a:ext cx="10872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E96FFA7-E88B-4C51-93D2-459BC4E40F9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78991" y="2401927"/>
                <a:ext cx="144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7550F91-0000-4F36-B8DA-AA6EE3646D50}"/>
                  </a:ext>
                </a:extLst>
              </p14:cNvPr>
              <p14:cNvContentPartPr/>
              <p14:nvPr/>
            </p14:nvContentPartPr>
            <p14:xfrm>
              <a:off x="5012511" y="2386447"/>
              <a:ext cx="8028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7550F91-0000-4F36-B8DA-AA6EE3646D5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94511" y="2368447"/>
                <a:ext cx="115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911800F-90A8-4AF3-966D-67BB203D9402}"/>
                  </a:ext>
                </a:extLst>
              </p14:cNvPr>
              <p14:cNvContentPartPr/>
              <p14:nvPr/>
            </p14:nvContentPartPr>
            <p14:xfrm>
              <a:off x="9818696" y="1815768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911800F-90A8-4AF3-966D-67BB203D940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800696" y="1797768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4740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E1F44-A40B-471B-8188-BB5A42E89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EE8E7F-CDC4-4E4D-90C6-B8AE9ADF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E8ADDD-1630-4ACF-9E7A-2EAE7D6AB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E996B3-3CDB-4AAC-A8DD-71FDD55BD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2783D2-7589-45C2-88EE-6D9E6D417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Fourier analysis consists of computing the coefficients of this equation.</a:t>
            </a:r>
          </a:p>
          <a:p>
            <a:r>
              <a:rPr lang="en-US" sz="1800" dirty="0"/>
              <a:t>They are easy to calculate. Refer to Chapter 1 of Reference book, IGFASA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7E213AE-8BE0-4DA6-A37F-85DEEEEC0052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771525" y="3951391"/>
            <a:ext cx="6591300" cy="2162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6241CC-3C90-41DF-944A-7EA9E227F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" y="1896309"/>
            <a:ext cx="6648450" cy="2238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E2D522-5F44-46A1-8609-8780BD956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793" y="2775669"/>
            <a:ext cx="47625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90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0ADF-9F1A-411E-9A45-3E695830E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AA247-1730-4168-B7FE-766F870EA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D9E594-F5BC-48B9-A7DE-774C8273C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285CCA-02BF-4D6E-8248-4829ADD16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3E2CD8-273A-45D6-ABFC-549226943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Simple example: what are the Fourier series coefficients of this signal.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2BBD33-4D17-496B-9ECA-FFB9B03CC2A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99931" y="1771253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484E50-0B9E-4C7F-A129-0D059E9AB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09" y="1896179"/>
            <a:ext cx="10258425" cy="990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48A94E-469D-4CC3-964E-E01B9F6AF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130" y="4219424"/>
            <a:ext cx="8058150" cy="590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645190-B330-48C5-A298-72B262D12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837" y="3485308"/>
            <a:ext cx="244792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79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67885-6C83-4E26-94BF-BADBF3967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440A87-89B3-4546-AADA-0FF07C3DD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EA135-A471-4DF5-A04C-8A2F1D70F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40C23B-49CF-49E9-8F27-04A75C49A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A97029-727A-4B77-ABE2-79C84162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Coefficients become the spectrum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AC37C5-4DC0-4145-8BE7-3DA2B1E9B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873" y="2469874"/>
            <a:ext cx="8473966" cy="39314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DABFEF-7958-4BC1-9EB2-75B248743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77" y="1597172"/>
            <a:ext cx="4663523" cy="82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01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D43A2-70C3-4C88-A33F-5713EEDAC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17B93-5029-41CF-AEC5-C71357FAE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732886-8A93-4DAA-B535-B69C02A6E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7BE13-7805-469E-A8E1-3F8DB3324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C66ED5-F88C-47BB-8930-222EB7B84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144" y="1103043"/>
            <a:ext cx="10515600" cy="480254"/>
          </a:xfrm>
        </p:spPr>
        <p:txBody>
          <a:bodyPr/>
          <a:lstStyle/>
          <a:p>
            <a:r>
              <a:rPr lang="en-US" dirty="0"/>
              <a:t>Magnitude and Phase Spectrum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96ACF-F223-4632-AA30-C3235F177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393" y="3354292"/>
            <a:ext cx="6445526" cy="24505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F182B9-4C8F-4F0D-BB96-05E5E820F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99" y="1726716"/>
            <a:ext cx="5895975" cy="1247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133A5E-2F87-43C9-B792-E5E42776A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731" y="1854704"/>
            <a:ext cx="475297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23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673CB-853D-4AAA-8479-C6D5BCBA0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D6EA72-F1AF-48D8-9A0D-9191378EA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6FBBF9-550D-49F7-B0B5-DA9E280EC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1A518F-E261-4B1C-A504-EE358D472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2EC563-00F9-4FF0-8188-BE3DB4312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931" y="1039722"/>
            <a:ext cx="10515600" cy="480254"/>
          </a:xfrm>
        </p:spPr>
        <p:txBody>
          <a:bodyPr/>
          <a:lstStyle/>
          <a:p>
            <a:r>
              <a:rPr lang="en-US" dirty="0"/>
              <a:t>Power spectrum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BED553-8620-4101-82DF-990AEA46240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Square the magnitude to compute the </a:t>
            </a:r>
            <a:br>
              <a:rPr lang="en-US" dirty="0"/>
            </a:br>
            <a:r>
              <a:rPr lang="en-US" b="1" dirty="0"/>
              <a:t>one-sided power spectrum.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6AFA07-7C1F-4F85-8343-13B226D2F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903" y="2797203"/>
            <a:ext cx="9256108" cy="337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66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FCF91-CFB4-40D2-9ABD-E413A3EC5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965D3D-17AA-4AF1-A61D-0C7E5AB7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79D2F-4FE3-47EC-9603-C3B290E39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023458-9126-478B-8A28-BFA53645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FC0AF0-528D-497C-92B2-3FA23A465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61775C-743A-4D42-8E08-5E9403F5D70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Fourier series is way to represent an un-known continuous-time (CT) periodic  signal into certain basis functions. It is an estimate.</a:t>
            </a:r>
          </a:p>
          <a:p>
            <a:r>
              <a:rPr lang="en-US" dirty="0"/>
              <a:t>These basis functions are harmonic sinusoids of a certain fundamental frequency.</a:t>
            </a:r>
          </a:p>
          <a:p>
            <a:r>
              <a:rPr lang="en-US" dirty="0"/>
              <a:t>The spectrum of this CT periodic signal is </a:t>
            </a:r>
            <a:r>
              <a:rPr lang="en-US" b="1" i="1" dirty="0">
                <a:solidFill>
                  <a:srgbClr val="C00000"/>
                </a:solidFill>
              </a:rPr>
              <a:t>discrete</a:t>
            </a:r>
            <a:r>
              <a:rPr lang="en-US" dirty="0"/>
              <a:t>, because the values occur </a:t>
            </a:r>
            <a:r>
              <a:rPr lang="en-US" i="1" dirty="0"/>
              <a:t>only</a:t>
            </a:r>
            <a:r>
              <a:rPr lang="en-US" dirty="0"/>
              <a:t> at integer multiples of the </a:t>
            </a:r>
            <a:r>
              <a:rPr lang="en-US" b="1" i="1" dirty="0">
                <a:solidFill>
                  <a:srgbClr val="C00000"/>
                </a:solidFill>
              </a:rPr>
              <a:t>fundamental</a:t>
            </a:r>
            <a:r>
              <a:rPr lang="en-US" dirty="0"/>
              <a:t> frequency.</a:t>
            </a:r>
          </a:p>
          <a:p>
            <a:r>
              <a:rPr lang="en-US" dirty="0"/>
              <a:t>To do the FA, we need to select a starting frequency, called the fundamental frequency, the lowest frequency present in the target signal.</a:t>
            </a:r>
          </a:p>
        </p:txBody>
      </p:sp>
    </p:spTree>
    <p:extLst>
      <p:ext uri="{BB962C8B-B14F-4D97-AF65-F5344CB8AC3E}">
        <p14:creationId xmlns:p14="http://schemas.microsoft.com/office/powerpoint/2010/main" val="3177301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9F070-8C2F-4FCA-B68C-5E0363116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representation of CT signals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58D251-B841-4938-8D25-C0C7FB031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D32129-C366-4BDA-B854-FAB60B806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A8C221-95DE-4178-9575-04872893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A98133-52AF-40D4-999B-F85FEB8BB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Euler said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8A77C8-D48F-4547-90A0-677192A8484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This equation is called the </a:t>
            </a:r>
            <a:r>
              <a:rPr lang="en-US" b="1" i="1" dirty="0">
                <a:solidFill>
                  <a:srgbClr val="C00000"/>
                </a:solidFill>
              </a:rPr>
              <a:t>Complex Exponential.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8F48FE-8BDC-41EB-B4FE-6EEF24958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5" y="2310819"/>
            <a:ext cx="5057775" cy="1447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B99564-A890-4EA8-A838-49F21238C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512" y="4001112"/>
            <a:ext cx="5334000" cy="1238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65E66D-C6A5-4F60-AABD-FD23E6035CAD}"/>
              </a:ext>
            </a:extLst>
          </p:cNvPr>
          <p:cNvSpPr txBox="1"/>
          <p:nvPr/>
        </p:nvSpPr>
        <p:spPr>
          <a:xfrm>
            <a:off x="8477075" y="2810312"/>
            <a:ext cx="224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Positive 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69BE8E-A598-4665-90A7-E550576334DD}"/>
              </a:ext>
            </a:extLst>
          </p:cNvPr>
          <p:cNvSpPr txBox="1"/>
          <p:nvPr/>
        </p:nvSpPr>
        <p:spPr>
          <a:xfrm>
            <a:off x="8477075" y="4366869"/>
            <a:ext cx="224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Negative 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C6F385D-B193-472D-9EEE-54B7E7B21A53}"/>
                  </a:ext>
                </a:extLst>
              </p14:cNvPr>
              <p14:cNvContentPartPr/>
              <p14:nvPr/>
            </p14:nvContentPartPr>
            <p14:xfrm>
              <a:off x="4082631" y="2394007"/>
              <a:ext cx="4977360" cy="320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C6F385D-B193-472D-9EEE-54B7E7B21A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64991" y="2376367"/>
                <a:ext cx="501300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1A8B12A-20B7-41A6-A5BB-EA50938F2A46}"/>
                  </a:ext>
                </a:extLst>
              </p14:cNvPr>
              <p14:cNvContentPartPr/>
              <p14:nvPr/>
            </p14:nvContentPartPr>
            <p14:xfrm>
              <a:off x="3813351" y="3858487"/>
              <a:ext cx="5364360" cy="415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1A8B12A-20B7-41A6-A5BB-EA50938F2A4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95351" y="3840847"/>
                <a:ext cx="5400000" cy="4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E0ECD77-DE98-40F3-8848-E5D11B0B8183}"/>
                  </a:ext>
                </a:extLst>
              </p14:cNvPr>
              <p14:cNvContentPartPr/>
              <p14:nvPr/>
            </p14:nvContentPartPr>
            <p14:xfrm>
              <a:off x="5872191" y="2411647"/>
              <a:ext cx="126000" cy="239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E0ECD77-DE98-40F3-8848-E5D11B0B818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54551" y="2393647"/>
                <a:ext cx="16164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5412590-31C4-4A57-8972-03813CCB9470}"/>
                  </a:ext>
                </a:extLst>
              </p14:cNvPr>
              <p14:cNvContentPartPr/>
              <p14:nvPr/>
            </p14:nvContentPartPr>
            <p14:xfrm>
              <a:off x="6119511" y="3891967"/>
              <a:ext cx="233280" cy="489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5412590-31C4-4A57-8972-03813CCB947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01871" y="3874327"/>
                <a:ext cx="268920" cy="52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9334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B618C05-C8AF-4A63-8DC3-7EADD34C2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9C0902-F515-4EEB-833A-3B6D3C634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We will cover</a:t>
            </a:r>
          </a:p>
          <a:p>
            <a:pPr marL="0" indent="0">
              <a:buNone/>
            </a:pPr>
            <a:r>
              <a:rPr lang="en-US" dirty="0"/>
              <a:t>	Fourier series for CT signals</a:t>
            </a:r>
          </a:p>
          <a:p>
            <a:pPr marL="0" indent="0">
              <a:buNone/>
            </a:pPr>
            <a:r>
              <a:rPr lang="en-US" dirty="0"/>
              <a:t>	Discrete Fourier series</a:t>
            </a:r>
          </a:p>
          <a:p>
            <a:pPr marL="0" indent="0">
              <a:buNone/>
            </a:pPr>
            <a:r>
              <a:rPr lang="en-US" dirty="0"/>
              <a:t>	CT Fourier transform</a:t>
            </a:r>
          </a:p>
          <a:p>
            <a:pPr marL="0" indent="0">
              <a:buNone/>
            </a:pPr>
            <a:r>
              <a:rPr lang="en-US" dirty="0"/>
              <a:t>	DT Fourier transform</a:t>
            </a:r>
          </a:p>
          <a:p>
            <a:pPr marL="0" indent="0">
              <a:buNone/>
            </a:pPr>
            <a:r>
              <a:rPr lang="en-US" dirty="0"/>
              <a:t>	DFT/FFT</a:t>
            </a:r>
          </a:p>
          <a:p>
            <a:pPr marL="0" indent="0">
              <a:buNone/>
            </a:pPr>
            <a:r>
              <a:rPr lang="en-US" dirty="0"/>
              <a:t>	Using DFT to do spectral estimation		</a:t>
            </a:r>
          </a:p>
          <a:p>
            <a:pPr marL="0" indent="0">
              <a:buNone/>
            </a:pPr>
            <a:r>
              <a:rPr lang="en-US" dirty="0"/>
              <a:t>		Periodogram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Autopower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Matlab</a:t>
            </a:r>
            <a:r>
              <a:rPr lang="en-US" dirty="0"/>
              <a:t> code at: </a:t>
            </a:r>
            <a:r>
              <a:rPr lang="en-US" dirty="0">
                <a:hlinkClick r:id="rId2"/>
              </a:rPr>
              <a:t>http://complextoreal.com/fftguide/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D0CC11-3C79-4C7D-8E33-5509BC925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F9796B-DC83-457C-8540-9207DDD90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0A783A-1228-4BDB-B644-B47240779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90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FEA0C-9F3A-4F38-9D03-6A7C30511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77E1AE-AFE3-4248-8E4B-CFB5C7C1F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8F502B-1EF1-4F1C-9451-A66F97221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1697A-5CF6-43FD-9FAF-94A82CB7A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4D395-0697-4DF7-837A-77691CAC8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CE is a 3-D function, a helix. Its projections are sine and cosine.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F1A90-1B2E-4BCA-855B-05F75359EF5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E6EE22-A002-4D5D-914D-B4C27D132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52" y="1829034"/>
            <a:ext cx="10160117" cy="465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32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415F0-9122-411F-A4DB-1EF8415F4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C84F58-8CA7-41B1-9521-54B8274A4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D2FB1C-1BB9-412B-A0C8-1E0352CE6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4A7778-D003-4725-902D-C61AC2E9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91A551-83F3-4927-AAF0-D6FBDE60A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Plotting the sum and the difference of CEs gives us the cosine and the sine wave.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6DFA85-3C39-4980-8418-18FF3FAE77B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F32F25-CA9E-4DD6-8D2D-7B657C073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488" y="2211139"/>
            <a:ext cx="8907710" cy="38981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50F5C4F-3BFB-498A-98B5-9627F30DEED0}"/>
                  </a:ext>
                </a:extLst>
              </p14:cNvPr>
              <p14:cNvContentPartPr/>
              <p14:nvPr/>
            </p14:nvContentPartPr>
            <p14:xfrm>
              <a:off x="1816791" y="2323447"/>
              <a:ext cx="2422080" cy="281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50F5C4F-3BFB-498A-98B5-9627F30DEE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3151" y="2215807"/>
                <a:ext cx="2529720" cy="4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1B685D6-2E51-4453-BD8E-76B8931768B3}"/>
                  </a:ext>
                </a:extLst>
              </p14:cNvPr>
              <p14:cNvContentPartPr/>
              <p14:nvPr/>
            </p14:nvContentPartPr>
            <p14:xfrm>
              <a:off x="5801991" y="2125807"/>
              <a:ext cx="2811240" cy="438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1B685D6-2E51-4453-BD8E-76B8931768B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8351" y="2017807"/>
                <a:ext cx="2918880" cy="65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3367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8E8FA-8432-4998-ACD9-D4CC1730A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8F037D-B282-4AEB-AAC4-596A79202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86C03B-5363-4B7F-9EB5-0733D77C7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40B5BD-C8F3-4673-A211-60D9F475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CEC776-7060-469A-905A-A4270F270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the Fourier series using the 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1D9A47-BA86-4B63-818B-5843F9A9FEA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It take two CE to represent a sine and cosine, one with positive index and the other with negative.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06601B-3607-453A-972E-FFC853207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31" y="3012514"/>
            <a:ext cx="10111530" cy="7061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5F9502-20C2-4651-B57B-30DA22D01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072" y="4484727"/>
            <a:ext cx="8925874" cy="8918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E36BFDC-58C6-43E9-9703-6FAA1046FCCF}"/>
                  </a:ext>
                </a:extLst>
              </p14:cNvPr>
              <p14:cNvContentPartPr/>
              <p14:nvPr/>
            </p14:nvContentPartPr>
            <p14:xfrm>
              <a:off x="2381856" y="3609647"/>
              <a:ext cx="1831680" cy="64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E36BFDC-58C6-43E9-9703-6FAA1046FC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64216" y="3592007"/>
                <a:ext cx="186732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DA63313-F06E-4570-9BD6-1354C2A7B59B}"/>
                  </a:ext>
                </a:extLst>
              </p14:cNvPr>
              <p14:cNvContentPartPr/>
              <p14:nvPr/>
            </p14:nvContentPartPr>
            <p14:xfrm>
              <a:off x="3435100" y="3527698"/>
              <a:ext cx="4970880" cy="8690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DA63313-F06E-4570-9BD6-1354C2A7B59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17101" y="3509698"/>
                <a:ext cx="5006517" cy="90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4507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876C0-D9A2-43C9-A296-9CCD58638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4EE35C-DD84-4DA1-B8A2-C6B1E9BA9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0CDF6-DC16-4247-9D4E-BFBD04CD4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6C9612-E9DD-488A-AAC8-E361D52EB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0DD422-825D-4E77-A71E-385C0AB72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Rewriting FSE using 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21E44D-A9FD-47D5-A963-FEA48369B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541" y="1896179"/>
            <a:ext cx="8791575" cy="1838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72E554-D990-4A52-9888-67B42D5CA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06" y="3992416"/>
            <a:ext cx="11677650" cy="18764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81DD5D-B292-4E3B-905E-2896A9251BAE}"/>
                  </a:ext>
                </a:extLst>
              </p14:cNvPr>
              <p14:cNvContentPartPr/>
              <p14:nvPr/>
            </p14:nvContentPartPr>
            <p14:xfrm>
              <a:off x="4844391" y="3044167"/>
              <a:ext cx="1369800" cy="1290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81DD5D-B292-4E3B-905E-2896A9251B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35751" y="3035167"/>
                <a:ext cx="1387440" cy="13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FA04241-A95D-4D4A-B56B-2407A5F4C227}"/>
                  </a:ext>
                </a:extLst>
              </p14:cNvPr>
              <p14:cNvContentPartPr/>
              <p14:nvPr/>
            </p14:nvContentPartPr>
            <p14:xfrm>
              <a:off x="8288511" y="3013207"/>
              <a:ext cx="1750680" cy="13453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FA04241-A95D-4D4A-B56B-2407A5F4C22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79513" y="3004565"/>
                <a:ext cx="1768316" cy="136296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2394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FADBE-C412-472D-9139-31A251C56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AAB05A-68CE-4D67-AC0E-E1457AE1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608764-3228-448E-AAC8-6BF62B5CD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B6CB4-E77D-4308-933B-D400E4D4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5733B1-9152-48B6-B8B8-0A226A5DE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form of FSE with CEs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42483B-D1FC-45E0-BA80-1E8E1CCDE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119" y="1896179"/>
            <a:ext cx="7486650" cy="2238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100A0C-E639-4588-97D5-97FCAE580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47" y="3916133"/>
            <a:ext cx="493395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71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8B265-E317-418B-916D-AF37E688E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931" y="166973"/>
            <a:ext cx="10515600" cy="55361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EB5B79-E45D-4AA2-8982-A9342B67C1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B0CCAA-CC6D-4E20-9037-2989B20C5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51763C-C3A9-4AB3-92C9-AD36E4CBC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3C87F1-8C55-4C13-A66A-A63D09925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931" y="1068256"/>
            <a:ext cx="10515600" cy="89472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complex form of the FSE.</a:t>
            </a:r>
          </a:p>
          <a:p>
            <a:r>
              <a:rPr lang="en-US" dirty="0"/>
              <a:t>The coefficients of the complex form of FS are complex.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7CC2A5-C17E-402B-87FF-7FD473DB9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006" y="4025338"/>
            <a:ext cx="6153150" cy="219075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321BF55-C160-4F4C-9FB1-A6163AE1DAC2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3755541" y="1859525"/>
            <a:ext cx="4503876" cy="194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42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E61D5-E8ED-44C9-9653-52725A95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6954D7-824A-4152-BFF9-5620C57EF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36DE29-AC2A-4B9E-AB74-37C2B8B7A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42D9D0-A16C-4E88-962B-8F3127CC8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57247A-B0D1-49CE-8FF6-76D1CA268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Complex FSC of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F9641E-A9E8-47E3-8385-0DE52DEE6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313" y="986627"/>
            <a:ext cx="5530712" cy="6435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2D9037-CD94-4D42-AA4B-68395E813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934" y="2440718"/>
            <a:ext cx="7245626" cy="22197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CF1949-AE4A-49C9-8A34-9873BE4A5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01" y="2535068"/>
            <a:ext cx="5078067" cy="239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00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CE725-BC15-4BFF-8AA5-C4387DF6F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373520-6EF9-4E76-B106-D68B2D0D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C4E0E0-A9B6-445F-A6DF-3488EE088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B2F31A-C7C1-42F8-87AB-0888D37D7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1F0340-9882-4660-90C2-858EA71E9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FSC of the complex form - summary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985663-DB74-4136-A462-4F5C32FEA2E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The complex form of the FSE is simpler to manipulate than the trigonometric form.</a:t>
            </a:r>
          </a:p>
          <a:p>
            <a:r>
              <a:rPr lang="en-US" dirty="0"/>
              <a:t>But because it takes a double-sided index to represent a CE, the spectrum of the complex form is two sided.</a:t>
            </a:r>
          </a:p>
          <a:p>
            <a:r>
              <a:rPr lang="en-US" dirty="0"/>
              <a:t>Does that means, we have magically given birth to negative frequencies now? NO!</a:t>
            </a:r>
          </a:p>
          <a:p>
            <a:r>
              <a:rPr lang="en-US" dirty="0"/>
              <a:t>There is no such thing as negative frequency!</a:t>
            </a:r>
          </a:p>
          <a:p>
            <a:r>
              <a:rPr lang="en-US" dirty="0"/>
              <a:t>It is the index that is negative. The x-axis of the spectrum is always k times the real quantity,         the fundamental frequency.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656CF9-DD1D-4341-A965-C5B5B7461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240" y="5277812"/>
            <a:ext cx="6191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24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82500-077B-4583-8A0E-7B322219F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01D8EE-2092-4EFB-AA0A-B5E1BEE8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FCE2E-0AD0-4FA5-962F-417D65074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82F35-16CC-43E3-8D7F-75DAA618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E711B4-0337-45DA-A3D4-6A2B29A2F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931" y="1160535"/>
            <a:ext cx="10515600" cy="68504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Sampling of analog signals to create discrete signals</a:t>
            </a:r>
          </a:p>
          <a:p>
            <a:r>
              <a:rPr lang="en-US" dirty="0"/>
              <a:t>Discrete vs. Digital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D06F5F-006F-44E8-9E42-B4ABBC8BD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932" y="1944604"/>
            <a:ext cx="7413991" cy="438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18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62073-CB5D-4DEA-B63F-CABD46589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8E9628-EB92-4C5D-9D53-4F2570D02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8B3C04-C3F2-4A2E-89EE-78BA3D568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73E770-C335-42D8-9C5C-31D8E3847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24A19D-A560-4182-A560-31A8ADE82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Creating a discrete signal from a continuous signal by sampling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F564E4B-4BF5-4E9D-9050-1616DB9427BB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1930503" y="1625048"/>
            <a:ext cx="6539500" cy="26551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1C2ABF-9D97-439D-A4B7-28F268E30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683" y="4890252"/>
            <a:ext cx="3057525" cy="1276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94A0D0-6BD2-4A5E-8C51-2315E5337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353" y="4389579"/>
            <a:ext cx="7467600" cy="6191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52F761-65D1-4523-93E0-AF244C4A67DA}"/>
              </a:ext>
            </a:extLst>
          </p:cNvPr>
          <p:cNvSpPr txBox="1"/>
          <p:nvPr/>
        </p:nvSpPr>
        <p:spPr>
          <a:xfrm>
            <a:off x="5446643" y="5232952"/>
            <a:ext cx="5332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must sample a signal at a rate that is at least two times the maximum frequency in the signal.</a:t>
            </a:r>
          </a:p>
          <a:p>
            <a:r>
              <a:rPr lang="en-US" b="1" i="1" dirty="0">
                <a:solidFill>
                  <a:srgbClr val="C00000"/>
                </a:solidFill>
              </a:rPr>
              <a:t>Or you will get aliasing.</a:t>
            </a:r>
          </a:p>
        </p:txBody>
      </p:sp>
    </p:spTree>
    <p:extLst>
      <p:ext uri="{BB962C8B-B14F-4D97-AF65-F5344CB8AC3E}">
        <p14:creationId xmlns:p14="http://schemas.microsoft.com/office/powerpoint/2010/main" val="1152862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DCE76-6A4A-43F6-A533-EAA1F0122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acronyms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AE10-9B9C-4C16-AA6E-219B9EDCA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 – Fourier analysis</a:t>
            </a:r>
          </a:p>
          <a:p>
            <a:r>
              <a:rPr lang="en-US" dirty="0"/>
              <a:t>CT – Continuous time</a:t>
            </a:r>
          </a:p>
          <a:p>
            <a:r>
              <a:rPr lang="en-US" dirty="0"/>
              <a:t>DT – Discrete time</a:t>
            </a:r>
          </a:p>
          <a:p>
            <a:r>
              <a:rPr lang="en-US" dirty="0"/>
              <a:t>FT – Fourier transform</a:t>
            </a:r>
          </a:p>
          <a:p>
            <a:r>
              <a:rPr lang="en-US" dirty="0"/>
              <a:t>CE – Complex exponential</a:t>
            </a:r>
          </a:p>
          <a:p>
            <a:r>
              <a:rPr lang="en-US" dirty="0"/>
              <a:t>FSE – Fourier series equation</a:t>
            </a:r>
          </a:p>
          <a:p>
            <a:r>
              <a:rPr lang="en-US" dirty="0"/>
              <a:t>FSC – Fourier series coefficients</a:t>
            </a:r>
          </a:p>
          <a:p>
            <a:r>
              <a:rPr lang="en-US" dirty="0"/>
              <a:t>FT/FFT – Fourier transform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50C61-A0CB-4C63-B05C-EF6F8E31C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D647-A795-49D2-A1D8-3A207D43EBAB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4D31E-3796-4671-B9F7-224ED6E9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35EF7-47D4-469B-9DE2-D41181E9A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274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E556E-A42F-4693-9E65-715FADBC1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5A8864-25F1-4EFB-A990-7D97D4FFA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E28FF-8582-4DFE-B306-F52560338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C03BB5-5FF6-4854-8F15-A2D78E091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2A0D10-7997-4A6A-9412-7AADAB3CA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Aliasing – a consequence of improper sampling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55ABA0-1FDD-40F2-8BD8-FDBFB6B5BF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85002" y="1996581"/>
            <a:ext cx="6096000" cy="277167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The sampling period, T</a:t>
            </a:r>
            <a:r>
              <a:rPr lang="en-US" sz="2200" dirty="0"/>
              <a:t>s</a:t>
            </a:r>
            <a:r>
              <a:rPr lang="en-US" dirty="0"/>
              <a:t> is the time period between samples. There is no relationship between the sampling period and the fundamental period, T</a:t>
            </a:r>
            <a:r>
              <a:rPr lang="en-US" sz="1900" dirty="0"/>
              <a:t>0</a:t>
            </a:r>
            <a:r>
              <a:rPr lang="en-US" dirty="0"/>
              <a:t> of the signal. They are independent quantities.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Here are some samples. To which frequency do they belong?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https://www.quora.com/What-is-Aliasing-in-digital-communication/answer/Charan-Langton-1?__nsrc__=4&amp;__snid3__=4388028371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56B2E4-5C93-443F-9F56-0D6DF1F5E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805" y="1749912"/>
            <a:ext cx="3287223" cy="1381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DD1106-C41B-4AAB-B322-353E33449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936" y="3457397"/>
            <a:ext cx="4193796" cy="249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14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4F147-C8EE-4041-B2D4-25F77EA9F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C2B73F-EB05-4F6F-8F48-F0DE683CB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4A3E42-26EE-41C2-85DB-3FE56AA25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766092-9A84-4AD3-9D14-DE99FF3E2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8C464D-F39D-4CB1-BFBC-73DB4ACC4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931" y="1068255"/>
            <a:ext cx="10515600" cy="93869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Concept of digital frequency for discrete signals</a:t>
            </a:r>
          </a:p>
          <a:p>
            <a:r>
              <a:rPr lang="en-US" dirty="0"/>
              <a:t>To - time period of a CT signal</a:t>
            </a:r>
          </a:p>
          <a:p>
            <a:r>
              <a:rPr lang="en-US" dirty="0"/>
              <a:t>N0 -  number of samples for a DT signal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8B0C1B5-749E-4BBD-B333-F63F6D5C3CE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2209800" y="3898456"/>
            <a:ext cx="1819275" cy="638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9F3AE5-9973-4F0B-A3C0-063E9549F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279" y="1986700"/>
            <a:ext cx="6437371" cy="38235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FD8BAE-88D5-4E43-9381-F81B0A41A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15" y="2309059"/>
            <a:ext cx="4591050" cy="12001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B98D920-5A90-4707-ADAD-80591E9657A0}"/>
                  </a:ext>
                </a:extLst>
              </p14:cNvPr>
              <p14:cNvContentPartPr/>
              <p14:nvPr/>
            </p14:nvContentPartPr>
            <p14:xfrm>
              <a:off x="4223841" y="4198805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B98D920-5A90-4707-ADAD-80591E9657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87841" y="4163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E4273CA-90CA-437D-967D-7FFA2B2D2211}"/>
                  </a:ext>
                </a:extLst>
              </p14:cNvPr>
              <p14:cNvContentPartPr/>
              <p14:nvPr/>
            </p14:nvContentPartPr>
            <p14:xfrm>
              <a:off x="570111" y="4555087"/>
              <a:ext cx="272160" cy="372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E4273CA-90CA-437D-967D-7FFA2B2D221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4111" y="4519087"/>
                <a:ext cx="34380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E349832-5A92-46D2-8366-54A01ACDF551}"/>
                  </a:ext>
                </a:extLst>
              </p14:cNvPr>
              <p14:cNvContentPartPr/>
              <p14:nvPr/>
            </p14:nvContentPartPr>
            <p14:xfrm>
              <a:off x="1445631" y="4719247"/>
              <a:ext cx="216360" cy="327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E349832-5A92-46D2-8366-54A01ACDF55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09991" y="4683607"/>
                <a:ext cx="28800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A54E507-5513-402C-B5F4-43320CEC0822}"/>
                  </a:ext>
                </a:extLst>
              </p14:cNvPr>
              <p14:cNvContentPartPr/>
              <p14:nvPr/>
            </p14:nvContentPartPr>
            <p14:xfrm>
              <a:off x="1102911" y="4795567"/>
              <a:ext cx="96840" cy="69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A54E507-5513-402C-B5F4-43320CEC082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66911" y="4759927"/>
                <a:ext cx="16848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3118D51-891B-4753-9C81-913C1AE3EEA0}"/>
                  </a:ext>
                </a:extLst>
              </p14:cNvPr>
              <p14:cNvContentPartPr/>
              <p14:nvPr/>
            </p14:nvContentPartPr>
            <p14:xfrm>
              <a:off x="1883031" y="5635807"/>
              <a:ext cx="167400" cy="14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3118D51-891B-4753-9C81-913C1AE3EEA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47031" y="5600167"/>
                <a:ext cx="23904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AFDD636-BB9F-46DB-A016-7F6F15FEA8DB}"/>
                  </a:ext>
                </a:extLst>
              </p14:cNvPr>
              <p14:cNvContentPartPr/>
              <p14:nvPr/>
            </p14:nvContentPartPr>
            <p14:xfrm>
              <a:off x="754791" y="5543647"/>
              <a:ext cx="874440" cy="380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AFDD636-BB9F-46DB-A016-7F6F15FEA8D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8791" y="5507613"/>
                <a:ext cx="946080" cy="452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00C032B-42C4-4693-9A09-D409B1D98346}"/>
                  </a:ext>
                </a:extLst>
              </p14:cNvPr>
              <p14:cNvContentPartPr/>
              <p14:nvPr/>
            </p14:nvContentPartPr>
            <p14:xfrm>
              <a:off x="1903911" y="5775487"/>
              <a:ext cx="243720" cy="22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00C032B-42C4-4693-9A09-D409B1D9834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67911" y="5739487"/>
                <a:ext cx="31536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8BBAD4B-0BD8-423E-AF87-44201C28D47C}"/>
                  </a:ext>
                </a:extLst>
              </p14:cNvPr>
              <p14:cNvContentPartPr/>
              <p14:nvPr/>
            </p14:nvContentPartPr>
            <p14:xfrm>
              <a:off x="2809671" y="5181487"/>
              <a:ext cx="1116360" cy="945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8BBAD4B-0BD8-423E-AF87-44201C28D47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74020" y="5145487"/>
                <a:ext cx="1188023" cy="10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808E954-D24A-45DF-88D3-C8673869FE1C}"/>
                  </a:ext>
                </a:extLst>
              </p14:cNvPr>
              <p14:cNvContentPartPr/>
              <p14:nvPr/>
            </p14:nvContentPartPr>
            <p14:xfrm>
              <a:off x="4135191" y="5515207"/>
              <a:ext cx="1972440" cy="439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808E954-D24A-45DF-88D3-C8673869FE1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26551" y="5506567"/>
                <a:ext cx="199008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91F63A1-87EB-4203-84E7-5DE2AF821F45}"/>
                  </a:ext>
                </a:extLst>
              </p14:cNvPr>
              <p14:cNvContentPartPr/>
              <p14:nvPr/>
            </p14:nvContentPartPr>
            <p14:xfrm>
              <a:off x="865311" y="4852087"/>
              <a:ext cx="113400" cy="1076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91F63A1-87EB-4203-84E7-5DE2AF821F4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56671" y="4843087"/>
                <a:ext cx="131040" cy="12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48800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C8F57-E518-4C27-99FD-60653D543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452BC8-02A1-40C8-BA72-61D115C2F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098846-1DDE-4339-A269-3916D87C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85E60-EE39-4A7B-94CE-F9CDD092F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BC08E3-B255-4275-B618-10B65D689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Discrete form of FSE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97590D0-BDB0-494D-BE4C-0D65A5DB5DE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044484" y="1565060"/>
            <a:ext cx="4430628" cy="9883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71CF2A-4276-4CE5-871A-7ECAC45CF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47" y="1533803"/>
            <a:ext cx="3820962" cy="10466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91B4B9-B630-4151-913A-BFE74E55F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603" y="4749127"/>
            <a:ext cx="3362112" cy="16905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F367FF-2000-46C3-81EE-D591937F9CA8}"/>
              </a:ext>
            </a:extLst>
          </p:cNvPr>
          <p:cNvSpPr txBox="1"/>
          <p:nvPr/>
        </p:nvSpPr>
        <p:spPr>
          <a:xfrm>
            <a:off x="1032303" y="4394706"/>
            <a:ext cx="642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Fourier Series for </a:t>
            </a:r>
            <a:r>
              <a:rPr lang="en-US" b="1" i="1" dirty="0">
                <a:solidFill>
                  <a:schemeClr val="accent1"/>
                </a:solidFill>
              </a:rPr>
              <a:t>discrete</a:t>
            </a:r>
            <a:r>
              <a:rPr lang="en-US" b="1" i="1" dirty="0">
                <a:solidFill>
                  <a:srgbClr val="C00000"/>
                </a:solidFill>
              </a:rPr>
              <a:t> periodic signals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590E8E-6039-4CCB-A366-ED957A92AC93}"/>
              </a:ext>
            </a:extLst>
          </p:cNvPr>
          <p:cNvSpPr txBox="1"/>
          <p:nvPr/>
        </p:nvSpPr>
        <p:spPr>
          <a:xfrm>
            <a:off x="970347" y="2567308"/>
            <a:ext cx="591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Fourier Series for </a:t>
            </a:r>
            <a:r>
              <a:rPr lang="en-US" b="1" i="1" dirty="0">
                <a:solidFill>
                  <a:schemeClr val="accent1"/>
                </a:solidFill>
              </a:rPr>
              <a:t>continuous</a:t>
            </a:r>
            <a:r>
              <a:rPr lang="en-US" b="1" i="1" dirty="0">
                <a:solidFill>
                  <a:srgbClr val="C00000"/>
                </a:solidFill>
              </a:rPr>
              <a:t> periodic signals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DF050B-3798-407F-A6F7-01ECDC5F7A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391" y="2954171"/>
            <a:ext cx="4046024" cy="14405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00E6E5C-D0F3-4083-83EC-6A7954970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8472" y="4834428"/>
            <a:ext cx="3712128" cy="13257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BAE6964-BECB-46D9-BCE5-77DB65BCDA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104" y="2908806"/>
            <a:ext cx="3438525" cy="1485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8FF1F1A-E993-4A1C-BCF3-722292E43143}"/>
                  </a:ext>
                </a:extLst>
              </p14:cNvPr>
              <p14:cNvContentPartPr/>
              <p14:nvPr/>
            </p14:nvContentPartPr>
            <p14:xfrm>
              <a:off x="5958656" y="4318273"/>
              <a:ext cx="208080" cy="589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8FF1F1A-E993-4A1C-BCF3-722292E4314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40656" y="4300273"/>
                <a:ext cx="243720" cy="62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51795FA-4CD2-4AC0-A07B-6A1BAC847CF3}"/>
                  </a:ext>
                </a:extLst>
              </p14:cNvPr>
              <p14:cNvContentPartPr/>
              <p14:nvPr/>
            </p14:nvContentPartPr>
            <p14:xfrm>
              <a:off x="6499376" y="4056193"/>
              <a:ext cx="173880" cy="880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51795FA-4CD2-4AC0-A07B-6A1BAC847CF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81376" y="4038553"/>
                <a:ext cx="209520" cy="9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3C8D6CF-8B4A-48A8-B05B-E387975CF164}"/>
                  </a:ext>
                </a:extLst>
              </p14:cNvPr>
              <p14:cNvContentPartPr/>
              <p14:nvPr/>
            </p14:nvContentPartPr>
            <p14:xfrm>
              <a:off x="7701056" y="3863953"/>
              <a:ext cx="621720" cy="255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3C8D6CF-8B4A-48A8-B05B-E387975CF16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83416" y="3845953"/>
                <a:ext cx="6573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35142C5-8974-4776-888F-989ECB5C5719}"/>
                  </a:ext>
                </a:extLst>
              </p14:cNvPr>
              <p14:cNvContentPartPr/>
              <p14:nvPr/>
            </p14:nvContentPartPr>
            <p14:xfrm>
              <a:off x="7267976" y="3910393"/>
              <a:ext cx="794520" cy="1338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35142C5-8974-4776-888F-989ECB5C571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49968" y="3892393"/>
                <a:ext cx="830176" cy="13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F16F59A-362C-4C00-B56B-47F802EB5E10}"/>
                  </a:ext>
                </a:extLst>
              </p14:cNvPr>
              <p14:cNvContentPartPr/>
              <p14:nvPr/>
            </p14:nvContentPartPr>
            <p14:xfrm>
              <a:off x="2491071" y="3615127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F16F59A-362C-4C00-B56B-47F802EB5E1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73431" y="359748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DE62EC5-CEDF-465F-A2A0-B5EAF5FCC95D}"/>
                  </a:ext>
                </a:extLst>
              </p14:cNvPr>
              <p14:cNvContentPartPr/>
              <p14:nvPr/>
            </p14:nvContentPartPr>
            <p14:xfrm>
              <a:off x="3086511" y="3762367"/>
              <a:ext cx="360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DE62EC5-CEDF-465F-A2A0-B5EAF5FCC95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68871" y="3744367"/>
                <a:ext cx="3924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50721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2E59D-F4F4-42BF-88CE-5C4858FE1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DA1D9D-FCA8-418A-BB13-09FE4466E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A6027-A888-438D-9802-6A419C351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66A88-0219-40A9-A77D-2E185B0B6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33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2F942F-5806-447E-881E-86E0D60C6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Discrete harmonics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17F1E9-46C4-4DD3-9198-D969B96AE17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99931" y="2127159"/>
            <a:ext cx="7553313" cy="4351338"/>
          </a:xfrm>
        </p:spPr>
        <p:txBody>
          <a:bodyPr/>
          <a:lstStyle/>
          <a:p>
            <a:r>
              <a:rPr lang="en-US" dirty="0"/>
              <a:t>Whereas harmonics for a CT signal are an integer times the fundamental, </a:t>
            </a:r>
            <a:r>
              <a:rPr lang="en-US" i="1" dirty="0"/>
              <a:t>k </a:t>
            </a:r>
            <a:r>
              <a:rPr lang="en-US" i="1" dirty="0" err="1"/>
              <a:t>fo</a:t>
            </a:r>
            <a:r>
              <a:rPr lang="en-US" dirty="0"/>
              <a:t>.</a:t>
            </a:r>
          </a:p>
          <a:p>
            <a:r>
              <a:rPr lang="en-US" dirty="0"/>
              <a:t>For DT signals, the idea of harmonics is different and often confounding.</a:t>
            </a:r>
          </a:p>
          <a:p>
            <a:r>
              <a:rPr lang="en-US" dirty="0"/>
              <a:t>There are only </a:t>
            </a:r>
            <a:r>
              <a:rPr lang="en-US" i="1" dirty="0">
                <a:highlight>
                  <a:srgbClr val="FFFF00"/>
                </a:highlight>
              </a:rPr>
              <a:t>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/>
              <a:t>– unique harmonics of a </a:t>
            </a:r>
            <a:br>
              <a:rPr lang="en-US" dirty="0"/>
            </a:br>
            <a:r>
              <a:rPr lang="en-US" dirty="0"/>
              <a:t>DT signal that is periodic with </a:t>
            </a:r>
            <a:r>
              <a:rPr lang="en-US" i="1" dirty="0">
                <a:highlight>
                  <a:srgbClr val="FFFF00"/>
                </a:highlight>
              </a:rPr>
              <a:t>N</a:t>
            </a:r>
            <a:r>
              <a:rPr lang="en-US" dirty="0"/>
              <a:t> samples.</a:t>
            </a:r>
          </a:p>
          <a:p>
            <a:r>
              <a:rPr lang="en-US" dirty="0"/>
              <a:t>These are termed by Ko, but are same a No.</a:t>
            </a:r>
          </a:p>
          <a:p>
            <a:r>
              <a:rPr lang="en-US" dirty="0"/>
              <a:t>Because of this, the coefficients repeat every Ko harmonics.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9E06C7-9DBF-4AF1-87A9-352EC295A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647" y="1475377"/>
            <a:ext cx="2862245" cy="451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097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62693-5391-40A8-AE0F-A3174AFE2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1BD55A-1720-49AC-8E48-3720E888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B05406-FA33-4721-9FF0-347028713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CA9CE-BBD5-4678-860A-B232B81C3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015519-E17B-4F9D-A8A3-A624CF386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931" y="1068255"/>
            <a:ext cx="5623803" cy="860693"/>
          </a:xfrm>
        </p:spPr>
        <p:txBody>
          <a:bodyPr>
            <a:normAutofit fontScale="92500"/>
          </a:bodyPr>
          <a:lstStyle/>
          <a:p>
            <a:r>
              <a:rPr lang="en-US" dirty="0"/>
              <a:t>A DT signal has a double sided spectrum of repeating coefficients.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F217F64-2A33-4C93-8604-492C7A32486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1216239" y="3491092"/>
            <a:ext cx="4581525" cy="1123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F5BD34-4FED-46BB-8FF7-0FAFBE445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734" y="954844"/>
            <a:ext cx="4966524" cy="39142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AC8D64-133F-4156-8461-B3961426E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879" y="2347615"/>
            <a:ext cx="4181475" cy="9715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A968D5A-98E1-43B9-B3CE-579777632026}"/>
              </a:ext>
            </a:extLst>
          </p:cNvPr>
          <p:cNvSpPr/>
          <p:nvPr/>
        </p:nvSpPr>
        <p:spPr>
          <a:xfrm>
            <a:off x="6418691" y="508916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The discrete signal with period = 10 in (a),</a:t>
            </a:r>
          </a:p>
          <a:p>
            <a:pPr algn="ctr"/>
            <a:r>
              <a:rPr lang="en-US" dirty="0"/>
              <a:t> (b) the fundamental spectrum, (c) the true repeating spectrum.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31F03AF-F250-4C84-9B43-627A43D98253}"/>
                  </a:ext>
                </a:extLst>
              </p14:cNvPr>
              <p14:cNvContentPartPr/>
              <p14:nvPr/>
            </p14:nvContentPartPr>
            <p14:xfrm>
              <a:off x="3909111" y="1195927"/>
              <a:ext cx="1872720" cy="108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31F03AF-F250-4C84-9B43-627A43D982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55111" y="1087927"/>
                <a:ext cx="198036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4D04AD9-41EB-440F-9070-01EBF830AF4C}"/>
                  </a:ext>
                </a:extLst>
              </p14:cNvPr>
              <p14:cNvContentPartPr/>
              <p14:nvPr/>
            </p14:nvContentPartPr>
            <p14:xfrm>
              <a:off x="1203711" y="1567807"/>
              <a:ext cx="1321200" cy="76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4D04AD9-41EB-440F-9070-01EBF830AF4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50071" y="1459807"/>
                <a:ext cx="1428840" cy="29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4656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62693-5391-40A8-AE0F-A3174AFE2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1BD55A-1720-49AC-8E48-3720E888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B05406-FA33-4721-9FF0-347028713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CA9CE-BBD5-4678-860A-B232B81C3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35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015519-E17B-4F9D-A8A3-A624CF386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931" y="1068255"/>
            <a:ext cx="5623803" cy="860693"/>
          </a:xfrm>
        </p:spPr>
        <p:txBody>
          <a:bodyPr>
            <a:normAutofit fontScale="92500"/>
          </a:bodyPr>
          <a:lstStyle/>
          <a:p>
            <a:r>
              <a:rPr lang="en-US" dirty="0"/>
              <a:t>A DT signal has a double sided spectrum of repeating coefficients.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F217F64-2A33-4C93-8604-492C7A32486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1224628" y="3105198"/>
            <a:ext cx="4581525" cy="1123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AC8D64-133F-4156-8461-B3961426E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43" y="2091864"/>
            <a:ext cx="4181475" cy="9715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A968D5A-98E1-43B9-B3CE-579777632026}"/>
              </a:ext>
            </a:extLst>
          </p:cNvPr>
          <p:cNvSpPr/>
          <p:nvPr/>
        </p:nvSpPr>
        <p:spPr>
          <a:xfrm>
            <a:off x="6431274" y="521190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The discrete signal with period = 10 in (a),</a:t>
            </a:r>
          </a:p>
          <a:p>
            <a:pPr algn="ctr"/>
            <a:r>
              <a:rPr lang="en-US" dirty="0"/>
              <a:t> (b) the fundamental spectrum, (c) the true repeating spectrum.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FA8D6B-6099-4DFA-A695-48C8D8C8C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438" y="881553"/>
            <a:ext cx="5766514" cy="433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647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7C90E-FC6D-45E0-8EEA-3D8F01065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12D197-FC96-4FF3-AE2D-662EA52B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6051B1-81E8-46B1-9745-261499816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F153E-DF97-4660-AEDB-08F91C91E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36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328CFE-2A50-4766-A008-08843DF3507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99931" y="2223350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Fourier series</a:t>
            </a:r>
          </a:p>
          <a:p>
            <a:pPr lvl="1"/>
            <a:r>
              <a:rPr lang="en-US" dirty="0"/>
              <a:t>Continuous, </a:t>
            </a:r>
            <a:r>
              <a:rPr lang="en-US" u="sng" dirty="0"/>
              <a:t>periodic</a:t>
            </a:r>
            <a:r>
              <a:rPr lang="en-US" dirty="0"/>
              <a:t> signals – has a discrete single-sided spectrum</a:t>
            </a:r>
          </a:p>
          <a:p>
            <a:pPr lvl="2"/>
            <a:r>
              <a:rPr lang="en-US" dirty="0"/>
              <a:t>Infinite harmonics</a:t>
            </a:r>
          </a:p>
          <a:p>
            <a:pPr lvl="1"/>
            <a:r>
              <a:rPr lang="en-US" dirty="0"/>
              <a:t>Continuous , </a:t>
            </a:r>
            <a:r>
              <a:rPr lang="en-US" u="sng" dirty="0"/>
              <a:t>periodic</a:t>
            </a:r>
            <a:r>
              <a:rPr lang="en-US" dirty="0"/>
              <a:t> complex version – has a discrete but two-sided spectrum</a:t>
            </a:r>
          </a:p>
          <a:p>
            <a:pPr lvl="2"/>
            <a:r>
              <a:rPr lang="en-US" dirty="0"/>
              <a:t>Infinite harmonics</a:t>
            </a:r>
          </a:p>
          <a:p>
            <a:pPr lvl="1"/>
            <a:r>
              <a:rPr lang="en-US" dirty="0"/>
              <a:t>Discrete </a:t>
            </a:r>
            <a:r>
              <a:rPr lang="en-US" u="sng" dirty="0"/>
              <a:t>periodic</a:t>
            </a:r>
            <a:r>
              <a:rPr lang="en-US" dirty="0"/>
              <a:t> signals – has a discrete repeating spectrum</a:t>
            </a:r>
          </a:p>
          <a:p>
            <a:pPr lvl="2"/>
            <a:r>
              <a:rPr lang="en-US" dirty="0"/>
              <a:t>Only Ko unique harmonics</a:t>
            </a:r>
          </a:p>
          <a:p>
            <a:r>
              <a:rPr lang="en-US" b="1" dirty="0">
                <a:solidFill>
                  <a:srgbClr val="C00000"/>
                </a:solidFill>
              </a:rPr>
              <a:t>So what to do if the signal is NOT </a:t>
            </a:r>
            <a:r>
              <a:rPr lang="en-US" b="1" i="1" dirty="0">
                <a:solidFill>
                  <a:srgbClr val="C00000"/>
                </a:solidFill>
              </a:rPr>
              <a:t>periodic.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CE3791D-7351-442D-8DF0-BA5880DBD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931" y="1068255"/>
            <a:ext cx="9063331" cy="860693"/>
          </a:xfrm>
        </p:spPr>
        <p:txBody>
          <a:bodyPr>
            <a:normAutofit/>
          </a:bodyPr>
          <a:lstStyle/>
          <a:p>
            <a:r>
              <a:rPr lang="en-US" dirty="0"/>
              <a:t>The Fourier Series vs. the Fourier Transform</a:t>
            </a:r>
          </a:p>
        </p:txBody>
      </p:sp>
    </p:spTree>
    <p:extLst>
      <p:ext uri="{BB962C8B-B14F-4D97-AF65-F5344CB8AC3E}">
        <p14:creationId xmlns:p14="http://schemas.microsoft.com/office/powerpoint/2010/main" val="17653620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B5821-32D6-478A-830E-499DD3F7C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D7F7D5-C9CF-4BD0-9A82-5237B81D0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8FC58F-9CDF-432C-AF52-293BBF2DC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CD133-00C7-47A4-81EA-2040C4B67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AC73FD-F208-468F-980F-FE77507A61A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99931" y="1896179"/>
            <a:ext cx="4996069" cy="4351338"/>
          </a:xfrm>
        </p:spPr>
        <p:txBody>
          <a:bodyPr/>
          <a:lstStyle/>
          <a:p>
            <a:r>
              <a:rPr lang="en-US" dirty="0"/>
              <a:t>We need a </a:t>
            </a:r>
            <a:r>
              <a:rPr lang="en-US" i="1" dirty="0"/>
              <a:t>period</a:t>
            </a:r>
            <a:r>
              <a:rPr lang="en-US" dirty="0"/>
              <a:t> to compute the Fourier series coefficients.</a:t>
            </a:r>
          </a:p>
          <a:p>
            <a:r>
              <a:rPr lang="en-US" dirty="0"/>
              <a:t>The period of a non-periodic (aperiodic) signal can be conceptually extended in the limit to infinity.</a:t>
            </a:r>
          </a:p>
          <a:p>
            <a:r>
              <a:rPr lang="en-US" dirty="0"/>
              <a:t>Now we can apply the Fourier series equation to aperiodic signals by setting the </a:t>
            </a:r>
            <a:r>
              <a:rPr lang="en-US" dirty="0">
                <a:highlight>
                  <a:srgbClr val="FFFF00"/>
                </a:highlight>
              </a:rPr>
              <a:t>period to infinity</a:t>
            </a:r>
            <a:r>
              <a:rPr lang="en-US" dirty="0"/>
              <a:t>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49F724-9264-4544-9C38-9F172B18F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Period of a periodic signal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CE7ADF-4652-452A-8BD1-36B84ED3A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544" y="1657343"/>
            <a:ext cx="5667987" cy="3982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7F2352-AF64-4957-B6C8-BDEC129A8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140" y="1444640"/>
            <a:ext cx="5298347" cy="2898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3A740D6-6800-4997-A964-B6A4E8604A7E}"/>
                  </a:ext>
                </a:extLst>
              </p14:cNvPr>
              <p14:cNvContentPartPr/>
              <p14:nvPr/>
            </p14:nvContentPartPr>
            <p14:xfrm>
              <a:off x="3065631" y="2091607"/>
              <a:ext cx="870480" cy="53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3A740D6-6800-4997-A964-B6A4E8604A7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1991" y="1983607"/>
                <a:ext cx="978120" cy="26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98696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D7289-97B8-4785-9DA0-EABB4BDE7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7FE7A5-D001-48F8-B69F-D54E245A8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5902"/>
            <a:ext cx="2743200" cy="365125"/>
          </a:xfrm>
        </p:spPr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9465A1-AE0D-4F8D-B777-14E15DA5E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3E1358-C2FA-4D0D-8FE6-211C204C3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38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36CEEF6-E54C-40EA-A524-E9DE317E7442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4247698" y="1737269"/>
            <a:ext cx="7142037" cy="435133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1629E3-001B-4D66-BF5C-B618D442F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CT aperiodic signals have continuous coefficients (spectrum).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D6E327-525E-434F-87F8-9488AF9A78E7}"/>
              </a:ext>
            </a:extLst>
          </p:cNvPr>
          <p:cNvSpPr/>
          <p:nvPr/>
        </p:nvSpPr>
        <p:spPr>
          <a:xfrm>
            <a:off x="1060174" y="1951671"/>
            <a:ext cx="33229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As we increase the period in (b), i.e., allow more time between the pulses, the fundamental frequency gets smaller, which makes the spectral lines move closer together as in (c). </a:t>
            </a:r>
          </a:p>
          <a:p>
            <a:endParaRPr lang="en-US" dirty="0"/>
          </a:p>
          <a:p>
            <a:r>
              <a:rPr lang="en-US" dirty="0"/>
              <a:t>In the limiting case, where the period goes to </a:t>
            </a:r>
            <a:r>
              <a:rPr lang="en-US" dirty="0">
                <a:latin typeface="Symbol" panose="05050102010706020507" pitchFamily="18" charset="2"/>
              </a:rPr>
              <a:t>        </a:t>
            </a:r>
            <a:r>
              <a:rPr lang="en-US" dirty="0"/>
              <a:t> the spectrum becomes continuous.</a:t>
            </a:r>
          </a:p>
          <a:p>
            <a:endParaRPr lang="en-US" dirty="0"/>
          </a:p>
          <a:p>
            <a:r>
              <a:rPr lang="en-US" b="1" i="1" dirty="0">
                <a:solidFill>
                  <a:srgbClr val="C00000"/>
                </a:solidFill>
              </a:rPr>
              <a:t>Hence, FT of a CT (FTCT) signals is continuous, unlike FSC which are discrete.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0B3BD7-AA56-474B-9482-D1B830603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898" y="4172997"/>
            <a:ext cx="520163" cy="31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662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11029-7AA7-43EE-8AF6-F2B64E751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095D65-FACF-4A7E-A832-064EA2B1F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76A49B-46F7-4613-A2DD-C5B3BE000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1AB1C7-5B0F-4CD8-9ECE-22946D960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39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BF695B5-5E15-4AF0-ACA3-F8F85170A43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901641" y="4007382"/>
            <a:ext cx="4657725" cy="146685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8F86AF-8756-4D77-8C97-71EAF9BD0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931" y="1068256"/>
            <a:ext cx="10515600" cy="73253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Fourier transform (CTFT)  is a modified version of Fourier series, </a:t>
            </a:r>
          </a:p>
          <a:p>
            <a:r>
              <a:rPr lang="en-US" dirty="0"/>
              <a:t>without a period and no concept of a fundamental frequency.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9D8224-87F7-4021-AC58-28E82BF89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903" y="2062801"/>
            <a:ext cx="3352800" cy="15430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9F3FCF-A98E-4C71-8D3A-AAB2602D179F}"/>
              </a:ext>
            </a:extLst>
          </p:cNvPr>
          <p:cNvSpPr txBox="1"/>
          <p:nvPr/>
        </p:nvSpPr>
        <p:spPr>
          <a:xfrm>
            <a:off x="1297194" y="1801151"/>
            <a:ext cx="289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Fourier series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392925-21D2-47BE-AF1F-56667110A20E}"/>
              </a:ext>
            </a:extLst>
          </p:cNvPr>
          <p:cNvSpPr txBox="1"/>
          <p:nvPr/>
        </p:nvSpPr>
        <p:spPr>
          <a:xfrm>
            <a:off x="1260840" y="3693630"/>
            <a:ext cx="4145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Fourier series/transform, non-periodic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90E333-7C0B-4E25-B0B6-582A93C16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368" y="3977530"/>
            <a:ext cx="3971925" cy="16097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9E2F30-BA34-4D83-920D-C5EDF0CF8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8319" y="2204925"/>
            <a:ext cx="4046024" cy="144053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DF96503-8ED7-4523-B51B-937B181CBDBD}"/>
              </a:ext>
            </a:extLst>
          </p:cNvPr>
          <p:cNvSpPr/>
          <p:nvPr/>
        </p:nvSpPr>
        <p:spPr>
          <a:xfrm>
            <a:off x="6357731" y="1948535"/>
            <a:ext cx="3105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Fourier series coefficients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781B3C-6A4E-4582-BA61-1092F0DC416F}"/>
              </a:ext>
            </a:extLst>
          </p:cNvPr>
          <p:cNvSpPr/>
          <p:nvPr/>
        </p:nvSpPr>
        <p:spPr>
          <a:xfrm>
            <a:off x="6426240" y="3768733"/>
            <a:ext cx="3105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Fourier transform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016EB1D-78B6-471B-A474-BF88408CD284}"/>
                  </a:ext>
                </a:extLst>
              </p14:cNvPr>
              <p14:cNvContentPartPr/>
              <p14:nvPr/>
            </p14:nvContentPartPr>
            <p14:xfrm>
              <a:off x="3712191" y="2838247"/>
              <a:ext cx="345600" cy="9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016EB1D-78B6-471B-A474-BF88408CD28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03191" y="2829607"/>
                <a:ext cx="3632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7075804-4222-40F3-B2A3-36E37AA7F933}"/>
                  </a:ext>
                </a:extLst>
              </p14:cNvPr>
              <p14:cNvContentPartPr/>
              <p14:nvPr/>
            </p14:nvContentPartPr>
            <p14:xfrm>
              <a:off x="5175951" y="2738887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7075804-4222-40F3-B2A3-36E37AA7F93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40311" y="270288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71FC817-3A33-436C-A880-69B7B7C56B5D}"/>
                  </a:ext>
                </a:extLst>
              </p14:cNvPr>
              <p14:cNvContentPartPr/>
              <p14:nvPr/>
            </p14:nvContentPartPr>
            <p14:xfrm>
              <a:off x="3678351" y="2838967"/>
              <a:ext cx="369000" cy="40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71FC817-3A33-436C-A880-69B7B7C56B5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42351" y="2803327"/>
                <a:ext cx="44064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BD9A59E-3D27-4B29-84F6-E60CF6D20DD6}"/>
                  </a:ext>
                </a:extLst>
              </p14:cNvPr>
              <p14:cNvContentPartPr/>
              <p14:nvPr/>
            </p14:nvContentPartPr>
            <p14:xfrm>
              <a:off x="4420671" y="4789447"/>
              <a:ext cx="1605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BD9A59E-3D27-4B29-84F6-E60CF6D20DD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85031" y="4753807"/>
                <a:ext cx="2322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C4AC338-04C3-47B7-AAF6-4823179FA81B}"/>
                  </a:ext>
                </a:extLst>
              </p14:cNvPr>
              <p14:cNvContentPartPr/>
              <p14:nvPr/>
            </p14:nvContentPartPr>
            <p14:xfrm>
              <a:off x="7704591" y="3031927"/>
              <a:ext cx="778320" cy="1205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C4AC338-04C3-47B7-AAF6-4823179FA81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68591" y="2996287"/>
                <a:ext cx="849960" cy="127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2518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5C9CE-458F-42D9-954A-76C6AA29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F1704B-D9F7-4F9C-9C2F-0D39E28750C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1841, </a:t>
            </a:r>
            <a:r>
              <a:rPr lang="en-US"/>
              <a:t>Baron Joseph Fourier</a:t>
            </a:r>
            <a:r>
              <a:rPr lang="en-US" dirty="0"/>
              <a:t>, a natural scientist, noted while working on a problem relating to heat transfer, that solution to differential equations such as this one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Consisted of a set of </a:t>
            </a:r>
            <a:r>
              <a:rPr lang="en-US" b="1" i="1" dirty="0"/>
              <a:t>harmonic</a:t>
            </a:r>
            <a:r>
              <a:rPr lang="en-US" dirty="0"/>
              <a:t> sinusoids.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whole field of spectral estimation is based on </a:t>
            </a:r>
            <a:r>
              <a:rPr lang="en-US" dirty="0">
                <a:highlight>
                  <a:srgbClr val="FFFF00"/>
                </a:highlight>
              </a:rPr>
              <a:t>this</a:t>
            </a:r>
            <a:r>
              <a:rPr lang="en-US" dirty="0"/>
              <a:t> observation.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7D6F1A-8B72-4881-A5D6-1CADA4E96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236" y="2618808"/>
            <a:ext cx="2165697" cy="920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99142D-9327-4886-9335-EDF7B834E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171" y="4265237"/>
            <a:ext cx="4796045" cy="120198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E33E6B-3E09-4D22-83A7-33ACDF508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7CB2-4303-483C-ACCC-912701C4DF06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9581EA-F6AC-4115-A3B9-119B8194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DEBBAA-0694-4AFA-9E78-C97148A68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7152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5E87A-7F7F-4B44-80D2-1BBC0FF63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1B968C-1F27-4906-9BD2-E4F670A5A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415BC-35F0-4390-8B7D-EC600F383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FB1773-7E4E-40F3-BF53-DFF6E9A5A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00AA78-A6FE-4E0B-8F24-73077248D82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9E38E7-B286-4419-989F-716F4860C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Comparing FS and FT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257605-6E09-49AC-8F6F-F4B7CA36C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31" y="1896179"/>
            <a:ext cx="993457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122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F0ECE-D549-413D-9F3A-69A07CE54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D7CAA9-7A05-4A2D-B464-18F94B1D8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568E4B-BFBB-4E15-BB26-BF6D2C1F8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52B4E-70DE-49FD-904B-1D889BAF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41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AAC0C6-25A6-45E9-926D-1AC83AEA1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CTFT of a lone square pulse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20A199-9552-4E2E-BF40-49C2CD72F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009" y="1787346"/>
            <a:ext cx="9270709" cy="392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36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DB286-F96D-4574-8FC8-2E50342C0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54A060-ECD4-4B58-AF61-0C9388E0E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0AF017-2CA0-401B-87A4-F10A51312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15849-2684-4B67-84B5-B29E1EB78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42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916751-5982-4330-80D2-1B5B2E2D8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632" y="989957"/>
            <a:ext cx="10515600" cy="480254"/>
          </a:xfrm>
        </p:spPr>
        <p:txBody>
          <a:bodyPr/>
          <a:lstStyle/>
          <a:p>
            <a:r>
              <a:rPr lang="en-US" dirty="0"/>
              <a:t>Some important CTFTs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092167-A0F0-473A-9EB0-176A3E5D3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000" y="1579044"/>
            <a:ext cx="3761974" cy="466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096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9F080-8005-49A4-95D0-C898416F9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3FD896-A296-49DB-91A6-87AA59567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431EA0-6D8D-484B-A187-925E6391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9973E9-07CB-42BD-AC2B-84F81B719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43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57DED-C671-4BD2-A53F-3BEAD64A434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99813" y="2078741"/>
            <a:ext cx="4794308" cy="4460171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CTFT gives only </a:t>
            </a:r>
            <a:r>
              <a:rPr lang="en-US" sz="2600" dirty="0">
                <a:highlight>
                  <a:srgbClr val="FFFF00"/>
                </a:highlight>
              </a:rPr>
              <a:t>relative</a:t>
            </a:r>
            <a:r>
              <a:rPr lang="en-US" sz="2600" dirty="0"/>
              <a:t> amplitudes.</a:t>
            </a:r>
          </a:p>
          <a:p>
            <a:r>
              <a:rPr lang="en-US" sz="2600" dirty="0"/>
              <a:t>The CTFT of a periodic signal can be considered a </a:t>
            </a:r>
            <a:r>
              <a:rPr lang="en-US" sz="2600" dirty="0">
                <a:highlight>
                  <a:srgbClr val="FFFF00"/>
                </a:highlight>
              </a:rPr>
              <a:t>sampled version of the FSC</a:t>
            </a:r>
            <a:r>
              <a:rPr lang="en-US" sz="2600" dirty="0"/>
              <a:t>. Because </a:t>
            </a:r>
            <a:br>
              <a:rPr lang="en-US" sz="2600" dirty="0"/>
            </a:br>
            <a:r>
              <a:rPr lang="en-US" sz="2600" dirty="0"/>
              <a:t>FSC are discrete, so is the </a:t>
            </a:r>
            <a:br>
              <a:rPr lang="en-US" sz="2600" dirty="0"/>
            </a:br>
            <a:r>
              <a:rPr lang="en-US" sz="2600" dirty="0"/>
              <a:t>CTFT for a periodic signal.</a:t>
            </a:r>
          </a:p>
          <a:p>
            <a:r>
              <a:rPr lang="en-US" sz="2600" dirty="0"/>
              <a:t>Unlike the CTFT of an aperiodic signal which is </a:t>
            </a:r>
            <a:r>
              <a:rPr lang="en-US" sz="2600" i="1" dirty="0">
                <a:solidFill>
                  <a:srgbClr val="C00000"/>
                </a:solidFill>
              </a:rPr>
              <a:t>continuous</a:t>
            </a:r>
            <a:r>
              <a:rPr lang="en-US" sz="2600" dirty="0"/>
              <a:t>, </a:t>
            </a:r>
            <a:br>
              <a:rPr lang="en-US" sz="2600" dirty="0"/>
            </a:br>
            <a:r>
              <a:rPr lang="en-US" sz="2600" dirty="0"/>
              <a:t>the CTFT of a periodic signal is </a:t>
            </a:r>
            <a:r>
              <a:rPr lang="en-US" sz="2600" i="1" dirty="0">
                <a:solidFill>
                  <a:srgbClr val="C00000"/>
                </a:solidFill>
              </a:rPr>
              <a:t>discrete</a:t>
            </a:r>
            <a:r>
              <a:rPr lang="en-US" sz="2600" dirty="0"/>
              <a:t> with the frequency resolution equal to the signal </a:t>
            </a:r>
            <a:br>
              <a:rPr lang="en-US" sz="2600" dirty="0"/>
            </a:br>
            <a:r>
              <a:rPr lang="en-US" sz="2600" dirty="0"/>
              <a:t>frequency.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6B2D348-6927-4C5D-A347-5F66CB41C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CTFT also applies to </a:t>
            </a:r>
            <a:r>
              <a:rPr lang="en-US" dirty="0">
                <a:highlight>
                  <a:srgbClr val="FFFF00"/>
                </a:highlight>
              </a:rPr>
              <a:t>periodic</a:t>
            </a:r>
            <a:r>
              <a:rPr lang="en-US" dirty="0"/>
              <a:t> signals.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623D48-B906-4650-A87B-F1E2072B9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813" y="1709190"/>
            <a:ext cx="5690183" cy="38074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90F3E7-2F6A-4061-A4C9-372A9682B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035" y="5602908"/>
            <a:ext cx="3269129" cy="82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940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4028D-1577-46F7-A0A5-3DE489C8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69FAF9-E0B1-4327-967F-F5FA9AC07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DC9874-90F6-400D-8CA1-42C314D24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99FF3C-B83E-4CD7-A690-67929BB2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6865D2-09F1-45BA-A521-0E81EC90E4B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99931" y="1896179"/>
            <a:ext cx="4784946" cy="4351338"/>
          </a:xfrm>
        </p:spPr>
        <p:txBody>
          <a:bodyPr/>
          <a:lstStyle/>
          <a:p>
            <a:r>
              <a:rPr lang="en-US" dirty="0"/>
              <a:t>We do the same thing we did with CTFT, but now we extend the </a:t>
            </a:r>
            <a:r>
              <a:rPr lang="en-US" dirty="0">
                <a:highlight>
                  <a:srgbClr val="FFFF00"/>
                </a:highlight>
              </a:rPr>
              <a:t>discrete</a:t>
            </a:r>
            <a:r>
              <a:rPr lang="en-US" dirty="0"/>
              <a:t> period to infinity.</a:t>
            </a:r>
          </a:p>
          <a:p>
            <a:r>
              <a:rPr lang="en-US" dirty="0"/>
              <a:t>In DTFT, there is no period.</a:t>
            </a:r>
          </a:p>
          <a:p>
            <a:r>
              <a:rPr lang="en-US" dirty="0"/>
              <a:t>All we have is the length of the signal. What we have is the period of the signal.</a:t>
            </a:r>
          </a:p>
          <a:p>
            <a:r>
              <a:rPr lang="en-US" dirty="0"/>
              <a:t>We have no idea what the signal looks like outside this length.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6EE42B0-78FD-4415-A512-49003B729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931" y="1055673"/>
            <a:ext cx="10515600" cy="480254"/>
          </a:xfrm>
        </p:spPr>
        <p:txBody>
          <a:bodyPr/>
          <a:lstStyle/>
          <a:p>
            <a:r>
              <a:rPr lang="en-US" dirty="0"/>
              <a:t>What about aperiodic DT signals?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62F292-EC40-4F2D-BA04-803E3D453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611" y="1532641"/>
            <a:ext cx="6414389" cy="4241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B03F56-A92A-49C9-8201-515154E30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077" y="5774041"/>
            <a:ext cx="6285015" cy="49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412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0AC85-9D44-4587-8528-EA38F47EC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C3F102-DEBA-44F4-ABD5-ED3F6ED67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63DAE-FF44-4621-A573-F2A863820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5F7D30-F672-4E74-824C-FD099D78E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45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B1EFF58-BF79-41C2-A56A-32D94183177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952499" y="3808180"/>
            <a:ext cx="5257800" cy="155257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C82E37-8CEB-40E9-AB8D-9A79595F9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CT vs. DT signals Fourier transform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5D475A-37A6-4055-9884-9F8C5E8D1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101" y="1905955"/>
            <a:ext cx="4810125" cy="1590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B64D4E-DD99-47C8-97CB-A85BF3F8F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113" y="3854075"/>
            <a:ext cx="4610100" cy="1524000"/>
          </a:xfrm>
          <a:prstGeom prst="rect">
            <a:avLst/>
          </a:prstGeom>
        </p:spPr>
      </p:pic>
      <p:pic>
        <p:nvPicPr>
          <p:cNvPr id="11" name="Content Placeholder 8">
            <a:extLst>
              <a:ext uri="{FF2B5EF4-FFF2-40B4-BE49-F238E27FC236}">
                <a16:creationId xmlns:a16="http://schemas.microsoft.com/office/drawing/2014/main" id="{97D1F825-0F23-433B-B41A-F6441D46D4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2537" y="2063224"/>
            <a:ext cx="4657725" cy="14668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FBA7C2-AC74-44EB-A0E8-4473E4C6031D}"/>
              </a:ext>
            </a:extLst>
          </p:cNvPr>
          <p:cNvSpPr txBox="1"/>
          <p:nvPr/>
        </p:nvSpPr>
        <p:spPr>
          <a:xfrm>
            <a:off x="5479152" y="1721289"/>
            <a:ext cx="2951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Aperiodic, CT signals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FA446A-AB75-4AB5-9D3F-93B6E1D84187}"/>
              </a:ext>
            </a:extLst>
          </p:cNvPr>
          <p:cNvSpPr txBox="1"/>
          <p:nvPr/>
        </p:nvSpPr>
        <p:spPr>
          <a:xfrm>
            <a:off x="5379140" y="3590070"/>
            <a:ext cx="2951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Aperiodic, DT signals</a:t>
            </a:r>
          </a:p>
        </p:txBody>
      </p:sp>
    </p:spTree>
    <p:extLst>
      <p:ext uri="{BB962C8B-B14F-4D97-AF65-F5344CB8AC3E}">
        <p14:creationId xmlns:p14="http://schemas.microsoft.com/office/powerpoint/2010/main" val="24588465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E9D3-C787-424F-B632-1A3852E96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3DD72B-DA42-4A51-A8CD-4C21DAB1F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1EF36F-EFED-4DA7-95D8-2789600C3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610E2F-BFFE-4364-A81E-B6F1CA504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074B81-F811-4DEA-94B0-1A6F0725A6B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99931" y="1896178"/>
            <a:ext cx="2824369" cy="4460171"/>
          </a:xfrm>
        </p:spPr>
        <p:txBody>
          <a:bodyPr/>
          <a:lstStyle/>
          <a:p>
            <a:r>
              <a:rPr lang="en-US" dirty="0"/>
              <a:t>CTFT is continuous</a:t>
            </a:r>
          </a:p>
          <a:p>
            <a:r>
              <a:rPr lang="en-US" dirty="0"/>
              <a:t>Non-repeating</a:t>
            </a:r>
          </a:p>
          <a:p>
            <a:endParaRPr lang="en-US" dirty="0"/>
          </a:p>
          <a:p>
            <a:r>
              <a:rPr lang="en-US" dirty="0"/>
              <a:t>DTFT is also continuous but</a:t>
            </a:r>
          </a:p>
          <a:p>
            <a:r>
              <a:rPr lang="en-US" dirty="0"/>
              <a:t>Repeats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CE546C-7CC8-4DEC-BC6A-50550E20C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Comparing CTFT with DTFT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F7A989-F596-4F5A-ADAE-17B221C59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0" y="1932402"/>
            <a:ext cx="8642902" cy="40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216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3BBB8-2B58-4D72-840A-DC3D088F8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DB2A8-A247-4BC1-A7B0-40F845B45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09948-8F29-4E24-ADD7-61ADE0BB1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A2B36-DF80-44F3-8705-D019F19E5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47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3D6C60-DAD0-4B56-A3A9-A43AA6476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DTFT of a triangular pulse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6E925D-F619-41D2-B30D-5204EC146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694166"/>
            <a:ext cx="5938630" cy="483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091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3125E-9019-47B2-88E5-C85D58E93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B42FD3-2243-4017-A345-74FBBCCDD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2013EB-A040-47E2-A95F-5212C1019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0BD71-474B-4B5C-9E08-B055B7D6F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48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574ACB3-92B5-4DA5-ADCC-637E03BDCE6D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3477696" y="3238438"/>
            <a:ext cx="5373099" cy="2960491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13BE85-B322-4E1D-9000-8850A1592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DTFT of a periodic signal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1E492C-907A-4D63-B41B-9FB9DB84B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475" y="1727959"/>
            <a:ext cx="48101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219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02142-5855-4A97-A482-0BC4C7637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1BCEAC-6CB9-460D-AD09-9BE3EDD25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9558C3-6C87-4CCC-8208-67B4F6010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B4E649-A4DB-4255-B65F-DAD91A69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49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5E0114-2EE3-4643-8E4A-750B188E46C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99931" y="2266121"/>
            <a:ext cx="4441134" cy="3981395"/>
          </a:xfrm>
        </p:spPr>
        <p:txBody>
          <a:bodyPr/>
          <a:lstStyle/>
          <a:p>
            <a:r>
              <a:rPr lang="en-US" dirty="0"/>
              <a:t>Compare the CTFT of the CT signal in (c) with the DTFT of the same signal in (d). The DTFT looks the same as the CTFT but repeats.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A8D79E-C682-43F3-856B-8E883999B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Comparing CTFT and DTFT for periodic signals.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C8AB6E-42EE-4608-B982-950974644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306" y="2330506"/>
            <a:ext cx="6107389" cy="402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99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CB721-0811-463C-A2A2-B43810467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DE5B47C0-5CDD-4C00-AE94-418A13601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388" y="1210928"/>
            <a:ext cx="6925224" cy="31027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6AF5DA-BD73-404D-B416-62F950E85484}"/>
              </a:ext>
            </a:extLst>
          </p:cNvPr>
          <p:cNvSpPr txBox="1"/>
          <p:nvPr/>
        </p:nvSpPr>
        <p:spPr>
          <a:xfrm>
            <a:off x="1346271" y="4820479"/>
            <a:ext cx="97950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Fourier analysis: Taking an unknown periodic signal and representing it by a set of harmonic sinusoids that are related to each other by a concept called </a:t>
            </a:r>
            <a:r>
              <a:rPr lang="en-US" b="1" i="1" dirty="0">
                <a:highlight>
                  <a:srgbClr val="FFFF00"/>
                </a:highlight>
              </a:rPr>
              <a:t>harmonics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Fourier Synthesis: Taking a bunch of selected harmonics, changing their </a:t>
            </a:r>
            <a:r>
              <a:rPr lang="en-US" dirty="0">
                <a:highlight>
                  <a:srgbClr val="FFFF00"/>
                </a:highlight>
              </a:rPr>
              <a:t>coefficients</a:t>
            </a:r>
            <a:r>
              <a:rPr lang="en-US" dirty="0"/>
              <a:t> and </a:t>
            </a:r>
            <a:r>
              <a:rPr lang="en-US" dirty="0">
                <a:highlight>
                  <a:srgbClr val="FFFF00"/>
                </a:highlight>
              </a:rPr>
              <a:t>phase</a:t>
            </a:r>
            <a:r>
              <a:rPr lang="en-US" dirty="0"/>
              <a:t> to create a desired periodic wave.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A3E48-728F-40F8-BE5C-6221287CF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6AC5-82C4-46B5-94E2-8513A3693715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8EF434-CBC0-400B-9096-C08CC0533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0E2F8E-B17D-47C0-9B04-9BCF70F1A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179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E8D11-0A89-42DD-B6A5-525CC4E6F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968C3E-0A56-4698-839D-ABEAD0DCC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BFB28C-2E33-4C30-B2F0-B764D27F4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02C698-F452-44E7-95B2-6CA571B3D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19BB39-C068-42B6-BFD2-2EF0E2472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85" y="1137931"/>
            <a:ext cx="7670969" cy="520351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D2700DE-93AE-4A47-85BB-6549FE86C7B6}"/>
              </a:ext>
            </a:extLst>
          </p:cNvPr>
          <p:cNvSpPr/>
          <p:nvPr/>
        </p:nvSpPr>
        <p:spPr>
          <a:xfrm>
            <a:off x="8610600" y="1827114"/>
            <a:ext cx="281590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input signal of case 4 fits closest to physical signals.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DTFT of such a signal is continuous, an undesirable quality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discrete form of the spectrum of case 4 is preferable.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There is a way to combine these two cases. This is where the DFT comes in.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We take a signal, and call all its samples, its period.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Hence, the length of the signal samples is presumed to be its period.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Now, this aperiodic signal becomes a periodic signal of period 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 The DTFT as shown in case 4, for such a case is discrete.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Although it is still a DTFT, we call it a Discrete Fourier transform (DFT).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Hence, DFT takes an aperiodic input signal of case 3 but by assuming that it is actually a periodic signal, returns the discrete spectrum of case 4. This is a useful transformation!</a:t>
            </a:r>
          </a:p>
        </p:txBody>
      </p:sp>
    </p:spTree>
    <p:extLst>
      <p:ext uri="{BB962C8B-B14F-4D97-AF65-F5344CB8AC3E}">
        <p14:creationId xmlns:p14="http://schemas.microsoft.com/office/powerpoint/2010/main" val="34501817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B557C-6850-4DDB-ADC4-247EF6616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25B234-E494-4923-B358-62FBEC1EE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563BE-F98D-467F-996E-1D44BA77F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7D778B-1234-4B73-8270-CB3D93D8E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51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775-7084-46F7-A5AD-8C2748F54B1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DFT borrows elements from both the discrete Fourier series and the Fourier transform.</a:t>
            </a:r>
          </a:p>
          <a:p>
            <a:r>
              <a:rPr lang="en-US" dirty="0"/>
              <a:t>DFT can be done on any arbitrary finite-length, uniformly sampled signal. </a:t>
            </a:r>
          </a:p>
          <a:p>
            <a:r>
              <a:rPr lang="en-US" dirty="0"/>
              <a:t>There is no need to know the real period of the signal, only the sampling frequency.</a:t>
            </a:r>
          </a:p>
          <a:p>
            <a:r>
              <a:rPr lang="en-US" dirty="0"/>
              <a:t>The DFT is easy to carry out in software. </a:t>
            </a:r>
          </a:p>
          <a:p>
            <a:r>
              <a:rPr lang="en-US" dirty="0"/>
              <a:t>The spectrum produced by the DFT discrete, unlike DTFT.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E03A9E-5AEB-4DDC-94EF-8B2F547F5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DFT is DTFT on a finite length signal</a:t>
            </a:r>
          </a:p>
        </p:txBody>
      </p:sp>
    </p:spTree>
    <p:extLst>
      <p:ext uri="{BB962C8B-B14F-4D97-AF65-F5344CB8AC3E}">
        <p14:creationId xmlns:p14="http://schemas.microsoft.com/office/powerpoint/2010/main" val="37982934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85910A7-48D6-4694-8747-A113EB06F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BFDDF7-F4AD-40F1-8106-1F60B07D2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15CB36-D015-4EA4-BF22-575059C9D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61716D-41E8-4190-A41E-23D3FB62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52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5C1BBB1-B4E1-436B-BAEA-F0D10327A20E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4038600" y="4372217"/>
            <a:ext cx="4591050" cy="150495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3D27FA1-7670-4F92-8820-49EBEBB2A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DFT is a sampled version of the DTFT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3B887D-9321-42F5-B308-6469B43F9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357" y="1498777"/>
            <a:ext cx="3409950" cy="12096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41FAA5-97F1-4BC1-B5B5-1C259FCBB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837" y="2624069"/>
            <a:ext cx="79343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763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A43C939-4997-4CA1-B3C0-B2DA23CB2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EC1658-FE6E-4437-B60F-31AEB22E4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CFD79-F5E0-4F9A-A2C6-8E66743F7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D656B-20FC-48D5-9248-BEBC97EE6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53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983463A-7B36-4375-BD55-327589F4BAB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3778008" y="5266325"/>
            <a:ext cx="5088835" cy="86024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164039-70A6-48A2-8F2F-7915FFEC3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Understanding DFT x-axis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FAA0E9-B19E-4927-9218-4D8B5B3B1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156" y="1697502"/>
            <a:ext cx="5643150" cy="356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99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53E9D7A-6489-449E-A4F9-25212F83D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8C504A-A23D-4F25-A7A0-A3AA08550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0B0C5C-4D75-4E5A-8B8E-376B63D76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9F9F6F-E191-44D6-B6CE-346DCDA5A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54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4B6AA5-B23D-4390-B0C6-D1E273455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takes whatever you give it as the </a:t>
            </a:r>
            <a:r>
              <a:rPr lang="en-US" dirty="0">
                <a:highlight>
                  <a:srgbClr val="FFFF00"/>
                </a:highlight>
              </a:rPr>
              <a:t>period</a:t>
            </a:r>
            <a:r>
              <a:rPr lang="en-US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9E8650-0BEA-418E-BFB3-FADC0D23E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5" y="1657343"/>
            <a:ext cx="799147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873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BCCEAFB-D005-4680-8867-6785F07E2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2FDAC3-A8BC-42AE-AD5C-0B95AD5D6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23F959-9995-4464-9314-A380290EB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8DE2C-E8C7-4DDC-94B8-A8F767AE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55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244DF6-D3F2-426C-BF2A-21C4C9B13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DFT as a sampled version of DFT, sampled at N points.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D5FD14-2D18-402E-ADC1-1348BCCF8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222" y="2180721"/>
            <a:ext cx="1018222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254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FD1BEC2-FA5F-4400-B0D5-165D07D5E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FC6AB-2F10-4462-B0E6-C0456A411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9D9D82-BE70-43F4-BED2-8085BB7A7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55FC05-4DE8-49DF-86C3-4D4D8E76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56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E6E0F0-AE0F-4DDF-8E4B-BF1EE6865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Zero-padding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A858E4-CFCE-4755-8C5D-A913FC41D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31" y="2353710"/>
            <a:ext cx="1042035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357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FF032C7-B7F1-4C31-B9E1-A19F8FAFC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D14EC0-A2E9-4112-8CE9-284056E2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91463B-D6F9-4D93-80FA-FC179FF95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664A34-A6E5-4868-8D42-ECF7139F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57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C8AD379-E958-4DE8-A070-97C02387F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DFT does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8B8667-0B5B-419F-AE66-A1D42DF46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611" y="1643722"/>
            <a:ext cx="8313668" cy="353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429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1D6D5FC-8BCF-4A18-99A3-A1F159106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870FF6-1ED1-4F23-98A9-6D7EA9E7D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C73B8-1A72-4FEF-B744-B610E65C4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58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99FF0C-2ADD-4C10-972A-EDEA93193F9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1348198" y="4459817"/>
            <a:ext cx="3311723" cy="172239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A9638B-2024-4541-A60F-564AA3C12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Adding a bunch of zeros at the end of the signal improves the resolution.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9B5D94-FD5B-4D16-B036-8FF7AFCE5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999" y="1779105"/>
            <a:ext cx="3189060" cy="22864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BF978B-D6EB-4F80-878E-D423E204E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015" y="2065147"/>
            <a:ext cx="3974410" cy="2369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FF56BD-6E19-49C4-9D11-CFBF34433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5768" y="4571719"/>
            <a:ext cx="4245608" cy="44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848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AD06C30-1EAC-41B9-BB0F-3B24D35DE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8A272B-D360-4FFA-A244-31626312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ECB073-CA0A-45C8-A143-ACB05ECAF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CA80D-9673-4683-8752-DC30795D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59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CDC3DDB-FD8B-4F65-A022-9D19D6EFE795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2437055" y="1895475"/>
            <a:ext cx="7841766" cy="435133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0D00F7E-0187-46DC-B057-0C2F4DFF0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N, the DFT size, with zero padding, for better spectrum</a:t>
            </a:r>
          </a:p>
        </p:txBody>
      </p:sp>
    </p:spTree>
    <p:extLst>
      <p:ext uri="{BB962C8B-B14F-4D97-AF65-F5344CB8AC3E}">
        <p14:creationId xmlns:p14="http://schemas.microsoft.com/office/powerpoint/2010/main" val="406845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67270-3CC9-4B6E-AFB8-ADDF11669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D36FBC-EB4B-450C-BCF1-B660E6457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626" y="1078033"/>
            <a:ext cx="6654080" cy="18974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434A25-E390-47CA-8EA1-8ED9102C9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212" y="3373682"/>
            <a:ext cx="8828442" cy="19835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82EAF1-5C54-41B5-BF91-184732AE6D55}"/>
              </a:ext>
            </a:extLst>
          </p:cNvPr>
          <p:cNvSpPr txBox="1"/>
          <p:nvPr/>
        </p:nvSpPr>
        <p:spPr>
          <a:xfrm>
            <a:off x="3690730" y="5514459"/>
            <a:ext cx="5057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actually composed of these three sine waves.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5079B4-5DC4-4584-8F4E-EFF2C1B38AF3}"/>
              </a:ext>
            </a:extLst>
          </p:cNvPr>
          <p:cNvSpPr txBox="1"/>
          <p:nvPr/>
        </p:nvSpPr>
        <p:spPr>
          <a:xfrm>
            <a:off x="3581400" y="2941830"/>
            <a:ext cx="7713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 is a random looking wave, which is periodic.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F9061-5AFA-467D-B9EE-63C13E33E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C9F7-0B0E-4377-B0BE-A5FF7BFE97A1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89BFC4-CCB2-487B-81E0-C0B21465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Charan Langton, </a:t>
            </a:r>
            <a:r>
              <a:rPr lang="en-US" dirty="0" err="1"/>
              <a:t>www,complextoreal.com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F0440F-C93B-45B6-9249-221E0F4B1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800203-CAB7-4F2A-9505-4FF2D19AE54D}"/>
              </a:ext>
            </a:extLst>
          </p:cNvPr>
          <p:cNvSpPr txBox="1"/>
          <p:nvPr/>
        </p:nvSpPr>
        <p:spPr>
          <a:xfrm>
            <a:off x="9455426" y="1078033"/>
            <a:ext cx="2378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This signal in Time-domain.</a:t>
            </a:r>
          </a:p>
        </p:txBody>
      </p:sp>
    </p:spTree>
    <p:extLst>
      <p:ext uri="{BB962C8B-B14F-4D97-AF65-F5344CB8AC3E}">
        <p14:creationId xmlns:p14="http://schemas.microsoft.com/office/powerpoint/2010/main" val="8290224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2D9505-B53E-444F-9613-96C9A6291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3D7E0E-FE7A-47FD-95CA-08B8963CC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2A8CF-3941-44F4-A204-6A5F76AA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6FAB9-4C08-4EE5-B907-0D6C5477D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60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724ADE-81EC-4690-AA89-95FCAAC62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FT of a square pulse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D9F432-ED4F-42B9-AF40-4A395725B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854" y="1481755"/>
            <a:ext cx="7610475" cy="3895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1ADD5C-7CEE-4CCF-B1D0-32B484839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000" y="5292570"/>
            <a:ext cx="7038146" cy="72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952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B8F9AAB-FFAB-4A8F-A118-C8D8E042F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F2DB98-9D42-4111-B64A-1A90817DD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02C06-8FD8-4A2C-8D63-672E6535A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CA5C3-D47F-4B23-B84C-562F14B87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61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63DB88-EBE8-4DE5-ACEE-396A24E69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DFT repeats with sampling frequency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EB6275-8C5E-4276-ABAB-7774B20A0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025" y="2002942"/>
            <a:ext cx="767715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583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2568644-5004-4762-A13A-D83C2BE74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0ABBF0-0CEB-4FF8-BF17-42F378332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2B0C72-F430-43B5-BE38-F659EE449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05328A-894C-4E92-997A-84F93A992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1798D4-D65A-4488-B972-EA8778D7BC1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96179"/>
            <a:ext cx="3203712" cy="4351338"/>
          </a:xfrm>
        </p:spPr>
        <p:txBody>
          <a:bodyPr>
            <a:normAutofit/>
          </a:bodyPr>
          <a:lstStyle/>
          <a:p>
            <a:r>
              <a:rPr lang="en-US" sz="1800" dirty="0"/>
              <a:t>The DFT of samples of a sinusoid of f = 1 Hz and N = 7, i.e. Fs = 7. </a:t>
            </a:r>
          </a:p>
          <a:p>
            <a:r>
              <a:rPr lang="en-US" sz="1800" dirty="0"/>
              <a:t>The DFT of the for N = 7 in (b) results in an ideal response. </a:t>
            </a:r>
          </a:p>
          <a:p>
            <a:r>
              <a:rPr lang="en-US" sz="1800" dirty="0"/>
              <a:t>When N is 9, 11 and 12, the result is noisy and not ideal as in (c), (d) and (e). </a:t>
            </a:r>
          </a:p>
          <a:p>
            <a:r>
              <a:rPr lang="en-US" sz="1800" dirty="0"/>
              <a:t>The DFT is again ideal when N = 14 as in (f).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AACA9F-DDCE-4D2D-B424-20BCEEE34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Leakage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3FB1DA-49FC-42DA-B590-FAB7212E0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844" y="1657343"/>
            <a:ext cx="756285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178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231F7EAE-1BD0-4A44-A986-6A47E4E38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0BA2D-6C86-4C60-836A-E2FB66BED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pPr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C9FEAA-512E-48D4-B8C5-E941F1925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3A2E72-3F22-4571-9C0B-A1A69EDFB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40F07F-E451-419C-8C61-0172B2D9D6B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When the number of samples in the DFT are not an integer multiple of the number of samples per cycle. </a:t>
            </a:r>
          </a:p>
          <a:p>
            <a:r>
              <a:rPr lang="en-US" dirty="0"/>
              <a:t>Or, when the end of the signal do not match and there is a discontinuity. It is a consequence of truncation.</a:t>
            </a:r>
          </a:p>
          <a:p>
            <a:r>
              <a:rPr lang="en-US" dirty="0"/>
              <a:t>Both of these are the same thing. </a:t>
            </a:r>
          </a:p>
          <a:p>
            <a:r>
              <a:rPr lang="en-US" dirty="0"/>
              <a:t>A perfect DFT requires that the size of the DFT (N) be exactly equal to integer </a:t>
            </a:r>
            <a:r>
              <a:rPr lang="en-US" dirty="0" err="1"/>
              <a:t>maultiple</a:t>
            </a:r>
            <a:r>
              <a:rPr lang="en-US" dirty="0"/>
              <a:t> of the sampling frequency.</a:t>
            </a:r>
          </a:p>
          <a:p>
            <a:r>
              <a:rPr lang="en-US" dirty="0"/>
              <a:t>This is called Leakage. </a:t>
            </a:r>
          </a:p>
          <a:p>
            <a:r>
              <a:rPr lang="en-US" dirty="0"/>
              <a:t>The spectrum appears to be leaking into adjacent bins.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E28C63-A458-4F0C-ACD1-7BCFC1BF1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Leakage</a:t>
            </a:r>
          </a:p>
        </p:txBody>
      </p:sp>
    </p:spTree>
    <p:extLst>
      <p:ext uri="{BB962C8B-B14F-4D97-AF65-F5344CB8AC3E}">
        <p14:creationId xmlns:p14="http://schemas.microsoft.com/office/powerpoint/2010/main" val="27879697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261715B-CEAD-4E3A-887A-C063DCE06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4AF803-B767-4AD7-BD5D-515FCCA6A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F1C3FE-2C9E-4418-85DE-D342C8424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94B9B-B556-40FC-804C-97043D48F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64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5BED04-7C8D-4B1A-B02E-2267311F4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Leakage seen another way as discontinuity, Fs = 7, f = 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A07F3C-D3D9-46CB-8079-AE4EB9D3F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687" y="1606105"/>
            <a:ext cx="7362825" cy="3876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46D0C9-1F91-494F-A244-2F271B1BA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43" y="5540375"/>
            <a:ext cx="1077277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854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20BCF7C-91CD-4A51-918D-E9B509B27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488FC5-F70F-4EFD-8BAF-B6F42A6F8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2E278-A285-4153-B6AC-30670823C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CA6B6B-F656-42AB-9D0B-0F61E1D11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65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124236-55E7-46FD-8737-70B94DC54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Truncation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555818-15A5-4AA5-8B26-349F51871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658" y="1224214"/>
            <a:ext cx="6770276" cy="524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441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8D62246-19B6-4C03-A601-4109D2134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929926-8769-4998-8D66-B96F4C8FA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E57DD3-5198-4294-AC1B-4ABEB3226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E0AA4-D0B1-40D2-802E-7B2AC8295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5C96DF-869B-499F-ADA9-D7E4EABB54C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Do longer DFT</a:t>
            </a:r>
          </a:p>
          <a:p>
            <a:r>
              <a:rPr lang="en-US" dirty="0"/>
              <a:t>Use a Window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5B3C71B-0971-4FA4-A011-0B82DE760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can we do about leakage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087338-28CF-4FF9-BE55-E74ACE083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973" y="1489056"/>
            <a:ext cx="5241236" cy="44934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182FD3-F6B0-4899-ACE2-A28E40EE1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21" y="2918164"/>
            <a:ext cx="5504910" cy="306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8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2D2CA-0BCA-4836-9CA4-590BC758A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882936-6A2B-4060-B706-270594E0B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30CE6-3F10-43EE-B262-F3017132D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1D564D-AA84-4C90-9DB5-9BBEDE2A3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67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19EF39C-4862-43C8-A5A2-867183163688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2209800" y="3458672"/>
            <a:ext cx="7417095" cy="3080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D2B63D-534E-45DF-96E1-B66CAD4A0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088" y="1155194"/>
            <a:ext cx="6342077" cy="212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542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5210E-15DA-4D36-AAAC-57BD24BBD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0F194-4246-4C25-9D6C-5C4FA1AEF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580161-0D0C-461D-8DB5-982C85863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5B037E-4900-49FE-AB37-A3D4F8FB1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68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BBF6A1-7345-427F-858B-99833CCDD7E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FFT is a special fast algorithm for computing the DFT, with N a power of 2. 4, 8, 256, 1024, etc.</a:t>
            </a:r>
          </a:p>
          <a:p>
            <a:r>
              <a:rPr lang="en-US" dirty="0"/>
              <a:t>The DFT although easy to compute, requires a good number of calculations. For each harmonic, we have N multiplications and we do this N times, giving us approximately N^2 calculations, referred to as multiply-and-accumulate (MAC) operations in DSP. A 256-point DFT would require $65,792 calculations. </a:t>
            </a:r>
          </a:p>
          <a:p>
            <a:r>
              <a:rPr lang="en-US" dirty="0"/>
              <a:t>In 1965, Cooley and Tukey came up with a computational breakthrough called the </a:t>
            </a:r>
            <a:r>
              <a:rPr lang="en-US" dirty="0">
                <a:highlight>
                  <a:srgbClr val="FFFF00"/>
                </a:highlight>
              </a:rPr>
              <a:t>Fast Fourier transform </a:t>
            </a:r>
            <a:r>
              <a:rPr lang="en-US" dirty="0"/>
              <a:t>algorithm. </a:t>
            </a:r>
          </a:p>
          <a:p>
            <a:r>
              <a:rPr lang="en-US" dirty="0"/>
              <a:t>This was an ingenious manipulation of the inherent symmetry in the calculations. It is now used so commonly that DFT is very often known by the name FFT.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E2440A1-5DFF-4DEA-9224-D18C70405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Fast Fourier Transform (FFT)</a:t>
            </a:r>
          </a:p>
        </p:txBody>
      </p:sp>
    </p:spTree>
    <p:extLst>
      <p:ext uri="{BB962C8B-B14F-4D97-AF65-F5344CB8AC3E}">
        <p14:creationId xmlns:p14="http://schemas.microsoft.com/office/powerpoint/2010/main" val="29361289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243DBE6-C171-4A95-96AA-3F66B0B39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972D6F-ADC6-41C5-B57C-278FAEA37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81CA5-5D31-4EDE-8EDF-F52FE3F87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BB6D89-D426-45A7-A7A3-49DB8392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69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721E61-B69C-48F9-B811-4165943F6BB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FT does not exist for all signals.</a:t>
            </a:r>
          </a:p>
          <a:p>
            <a:r>
              <a:rPr lang="en-US" dirty="0"/>
              <a:t>Random signals are a class of signals, for which the FS and FT are not always valid.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E390488-A0E2-438B-9B79-0867595F8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Conditions for the existence of a FT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83BF23-6643-4187-A6E0-109B83D0E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214" y="3379922"/>
            <a:ext cx="8668711" cy="250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26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ED6AA-28A8-47C3-B44B-B688018FB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DF94D6-C889-44CF-9F06-6B795FF1D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5455B-4A9C-4BF5-8B9F-58502C77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FF9526-A9FF-4F76-A6B5-1355BDA21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and Frequency Domain views of a signal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5B58E23-AB7D-4F7F-AED2-F550342B008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In time-domain, we write this wave as summation of three sine waves of frequencies 1, 2, and 3 Hz of different amplitudes.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C97287-6367-422E-9448-39455AB83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69" y="2888040"/>
            <a:ext cx="6203674" cy="2859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03F9FD-CB29-48A1-AFAE-6DFCF2070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874" y="3271348"/>
            <a:ext cx="5875983" cy="18241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8A0DB6-9E47-4CEB-B278-759724EA7FD3}"/>
              </a:ext>
            </a:extLst>
          </p:cNvPr>
          <p:cNvSpPr txBox="1"/>
          <p:nvPr/>
        </p:nvSpPr>
        <p:spPr>
          <a:xfrm>
            <a:off x="7648160" y="5376021"/>
            <a:ext cx="331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Frequency domain view is called the spectrum of a signal.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C83DC7-7DC8-41EB-A8E7-6F39C0166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6290" y="2662086"/>
            <a:ext cx="6278216" cy="7680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2973E4A-84E4-440A-A449-33B03DBED878}"/>
                  </a:ext>
                </a:extLst>
              </p14:cNvPr>
              <p14:cNvContentPartPr/>
              <p14:nvPr/>
            </p14:nvContentPartPr>
            <p14:xfrm>
              <a:off x="4399791" y="3158287"/>
              <a:ext cx="5851080" cy="164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2973E4A-84E4-440A-A449-33B03DBED8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45791" y="3050287"/>
                <a:ext cx="595872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06745E6-B981-40C5-90C8-69273DC8CB3D}"/>
                  </a:ext>
                </a:extLst>
              </p14:cNvPr>
              <p14:cNvContentPartPr/>
              <p14:nvPr/>
            </p14:nvContentPartPr>
            <p14:xfrm>
              <a:off x="5544951" y="5108767"/>
              <a:ext cx="443520" cy="34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06745E6-B981-40C5-90C8-69273DC8CB3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91311" y="5000767"/>
                <a:ext cx="551160" cy="25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00505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B27F-0B96-418D-84FC-03E2111B7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146AFA-8FAA-4337-8350-FE63EEF8A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8D96DE-8120-4F6D-9E42-FD2A662AB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B0433F-12AA-4479-A6B2-05154E602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9DBD8A-A6F7-4450-A00C-88F66D729DF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We find that although the direct FT of a random signal may not exist, the </a:t>
            </a:r>
            <a:r>
              <a:rPr lang="en-US" dirty="0">
                <a:highlight>
                  <a:srgbClr val="FFFF00"/>
                </a:highlight>
              </a:rPr>
              <a:t>FT of its auto-correlation function always exists</a:t>
            </a:r>
            <a:r>
              <a:rPr lang="en-US" dirty="0"/>
              <a:t>.</a:t>
            </a:r>
          </a:p>
          <a:p>
            <a:r>
              <a:rPr lang="en-US" dirty="0"/>
              <a:t>So we have two ways of computing a power spectrum.</a:t>
            </a:r>
          </a:p>
          <a:p>
            <a:pPr lvl="1"/>
            <a:r>
              <a:rPr lang="en-US" sz="2800" dirty="0"/>
              <a:t>The square of the DFT – </a:t>
            </a:r>
            <a:r>
              <a:rPr lang="en-US" sz="2800" b="1" dirty="0">
                <a:solidFill>
                  <a:srgbClr val="FF0000"/>
                </a:solidFill>
              </a:rPr>
              <a:t>Periodogram</a:t>
            </a:r>
          </a:p>
          <a:p>
            <a:pPr lvl="1"/>
            <a:r>
              <a:rPr lang="en-US" sz="2800" dirty="0"/>
              <a:t>The DFT of the ACF - </a:t>
            </a:r>
            <a:r>
              <a:rPr lang="en-US" sz="2800" b="1" dirty="0" err="1">
                <a:solidFill>
                  <a:srgbClr val="FF0000"/>
                </a:solidFill>
              </a:rPr>
              <a:t>Autopower</a:t>
            </a:r>
            <a:endParaRPr lang="en-US" sz="28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846C6D-D5B7-4CB4-9867-3E20A4466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Autopower</a:t>
            </a:r>
            <a:r>
              <a:rPr lang="en-US" dirty="0"/>
              <a:t> and Periodogram</a:t>
            </a:r>
          </a:p>
        </p:txBody>
      </p:sp>
    </p:spTree>
    <p:extLst>
      <p:ext uri="{BB962C8B-B14F-4D97-AF65-F5344CB8AC3E}">
        <p14:creationId xmlns:p14="http://schemas.microsoft.com/office/powerpoint/2010/main" val="28554354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CF305-7A8B-48E0-BAD2-F9EF68D1E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7144AB-0D2B-486E-B173-A160A42F9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DD9AF1-2C1A-49B0-BD8C-71608E68F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342035-A205-479D-8147-054DEB2A1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71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90BBA92-859B-4BA6-9F44-3FDF7D8DFD4E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2947541" y="2879286"/>
            <a:ext cx="6594024" cy="3477064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CAE382-A6B9-41DD-B3B8-A140A7723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biased form of the ACF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850571-C365-48AB-9212-3E275AC94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78" y="1956614"/>
            <a:ext cx="4918006" cy="9017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7BDC87-3EDE-419C-9B5C-D96E9BE08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731" y="2051792"/>
            <a:ext cx="5304183" cy="82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74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F9E11-3956-45E9-93DA-C598E57D6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4A2B6F-47CB-4CF4-8193-157BA9D98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94211-0448-4DA5-9C16-A2AC3FA3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AC984-E61B-452D-A2C0-6304AFD8F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C1E974-BBD0-458E-B17D-C3CFB152A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932" y="1045600"/>
            <a:ext cx="7736846" cy="485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98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A99D5-F4DF-4AE5-AE3C-5D159D84C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122256-0BB1-44A2-9144-8F2AEE36C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789408-FAC4-4233-A03C-722BEBD9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65BBCD-D760-4835-94CE-E5AB812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73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4CEC391-1AB1-468E-9C71-19BE2B4CFA35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4600989" y="1327196"/>
            <a:ext cx="2990022" cy="119820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BF7C8E-79D7-4A4A-BCA3-25F9F21EE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Autopower</a:t>
            </a:r>
            <a:r>
              <a:rPr lang="en-US" dirty="0"/>
              <a:t>(</a:t>
            </a:r>
            <a:r>
              <a:rPr lang="en-US" dirty="0" err="1"/>
              <a:t>Corellogram</a:t>
            </a:r>
            <a:r>
              <a:rPr lang="en-US" dirty="0"/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A5AC65-99C7-4FD7-A2DC-4FCC81D06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810" y="2497914"/>
            <a:ext cx="5517790" cy="419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330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2C8A8-79F8-4AC9-8645-B15D5C2C5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DA382F-28A2-45A5-A9BA-FD817B3CA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6D13F6-7916-4B11-AE98-D38A140C6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83DF1E-5340-44D5-8FCD-D4C014F7C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74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F3E2FD9-861D-4879-A9B7-9DDEDCFF28AB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1100138" y="2642578"/>
            <a:ext cx="10515600" cy="285713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72AB8E7-6D90-4ADB-8A49-EC9FE0ED6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657" y="1441455"/>
            <a:ext cx="10515600" cy="480254"/>
          </a:xfrm>
        </p:spPr>
        <p:txBody>
          <a:bodyPr/>
          <a:lstStyle/>
          <a:p>
            <a:r>
              <a:rPr lang="en-US" dirty="0"/>
              <a:t>Parameters of </a:t>
            </a:r>
            <a:r>
              <a:rPr lang="en-US" dirty="0" err="1"/>
              <a:t>Autopower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8676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6E319-F899-43A0-9135-4FEA81D8F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0DF42-D150-4187-A516-882A27882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0397BC-E420-4374-8282-2C7AE87E2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20B25-6C2F-45EA-9C42-153224E35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75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8D6779-29AE-4126-8045-CEC191017E6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4C4621-C08D-4CBA-881F-2C6A6474E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Lag size effect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10D657-1EF8-41F2-A27B-7041BD4C9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965" y="1548510"/>
            <a:ext cx="9680713" cy="451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258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1DB15-7107-42B9-AC7E-D5022D4F4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7B2CA7-B0B3-48F1-B7B8-251A4577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26A47-7145-4B54-9CAD-54996784A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FB6F0-68B0-495F-AE8A-CEE740AB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76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A511A9F-1736-4346-BC8D-C6EF1F9613CE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7676530" y="2164212"/>
            <a:ext cx="3132275" cy="1421571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5AB620-21A3-4CB4-B23E-CF4D3A772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Periodogram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210807-D3A9-41AB-952E-36AF06788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24" y="1659736"/>
            <a:ext cx="6345880" cy="494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2184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FC319-8990-445C-9BDE-909251913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56F1FC-C85A-4D2F-AD07-FEC94660F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C74DD2-417C-4E1E-8590-8F7BD2685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3176D5-D81A-4595-A4BA-692B545E8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21EAC7-5E68-45A3-93B9-CB2492D141B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3F7B6B-6F68-4534-959F-8ACE31A7D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Windowing the </a:t>
            </a:r>
            <a:r>
              <a:rPr lang="en-US" dirty="0" err="1"/>
              <a:t>Autopower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C86B3A-E3E4-474E-9094-5C6439D14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01799"/>
            <a:ext cx="9826280" cy="425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5047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5E9B-9412-4447-A507-C2A619987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6121CF-79F6-400D-B058-DD129AE49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2EA04-1B28-4E65-983A-31CFF84CA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B7FBAB-F18F-4673-B308-B72283C2A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78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B8C988-DE7B-4D09-8179-C28B1DCB5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Signal size effect on Periodogram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10D1A0-075C-46E3-B477-C4D61EA64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262" y="1760605"/>
            <a:ext cx="6156777" cy="470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3560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05D6F-DB69-4046-992D-1ACE1342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7AB04-FC9D-4B7A-A817-5C86485A1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7ECDC8-BA36-4744-83C7-063F722C3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A7DE6-6AA0-46B3-A1A8-16B64142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79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AB1C223-9AC4-4C7F-B431-98693A305E0D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3509256" y="1895475"/>
            <a:ext cx="5697364" cy="435133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B250C7-9767-48F4-B402-3F4C6B556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Window effect in Periodogram</a:t>
            </a:r>
          </a:p>
        </p:txBody>
      </p:sp>
    </p:spTree>
    <p:extLst>
      <p:ext uri="{BB962C8B-B14F-4D97-AF65-F5344CB8AC3E}">
        <p14:creationId xmlns:p14="http://schemas.microsoft.com/office/powerpoint/2010/main" val="1498006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74F59-E1D2-4A1F-A339-2399DC0DE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2A565-449B-4679-BCD1-3A30D9021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6" y="4820477"/>
            <a:ext cx="10515600" cy="13763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Fundamental Frequency</a:t>
            </a:r>
            <a:r>
              <a:rPr lang="en-US" dirty="0">
                <a:highlight>
                  <a:srgbClr val="FFFF00"/>
                </a:highlight>
              </a:rPr>
              <a:t>: a fundamental concept.</a:t>
            </a:r>
          </a:p>
          <a:p>
            <a:r>
              <a:rPr lang="en-US" dirty="0"/>
              <a:t>It is the </a:t>
            </a:r>
            <a:r>
              <a:rPr lang="en-US" dirty="0">
                <a:highlight>
                  <a:srgbClr val="FFFF00"/>
                </a:highlight>
              </a:rPr>
              <a:t>lowest frequency </a:t>
            </a:r>
            <a:r>
              <a:rPr lang="en-US" dirty="0"/>
              <a:t>in the target signal.</a:t>
            </a:r>
          </a:p>
          <a:p>
            <a:r>
              <a:rPr lang="en-US" dirty="0"/>
              <a:t>So to do FA, you have to know the </a:t>
            </a:r>
            <a:r>
              <a:rPr lang="en-US" b="1" i="1" dirty="0"/>
              <a:t>range of frequencies</a:t>
            </a:r>
            <a:r>
              <a:rPr lang="en-US" dirty="0"/>
              <a:t> in a signal.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10A8B4-E798-49A7-AB3F-981C0048B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180" y="1543758"/>
            <a:ext cx="4672220" cy="29601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87BE3B-1104-40C6-88D3-74509A6DF63A}"/>
              </a:ext>
            </a:extLst>
          </p:cNvPr>
          <p:cNvSpPr txBox="1"/>
          <p:nvPr/>
        </p:nvSpPr>
        <p:spPr>
          <a:xfrm>
            <a:off x="7191033" y="1918632"/>
            <a:ext cx="39259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arbitrary fundamental wave and its harmonics. </a:t>
            </a:r>
          </a:p>
          <a:p>
            <a:endParaRPr lang="en-US" dirty="0"/>
          </a:p>
          <a:p>
            <a:pPr marL="342900" indent="-342900">
              <a:buAutoNum type="alphaLcParenBoth"/>
            </a:pPr>
            <a:r>
              <a:rPr lang="en-US" dirty="0"/>
              <a:t>Start with an arbitrary wave of frequency, </a:t>
            </a:r>
            <a:r>
              <a:rPr lang="en-US" i="1" dirty="0"/>
              <a:t>f</a:t>
            </a:r>
            <a:r>
              <a:rPr lang="en-US" baseline="-25000" dirty="0"/>
              <a:t>0</a:t>
            </a:r>
            <a:r>
              <a:rPr lang="en-US" dirty="0"/>
              <a:t>. </a:t>
            </a:r>
          </a:p>
          <a:p>
            <a:pPr marL="342900" indent="-342900">
              <a:buAutoNum type="alphaLcParenBoth"/>
            </a:pPr>
            <a:endParaRPr lang="en-US" dirty="0"/>
          </a:p>
          <a:p>
            <a:pPr marL="342900" indent="-342900">
              <a:buAutoNum type="alphaLcParenBoth"/>
            </a:pPr>
            <a:r>
              <a:rPr lang="en-US" dirty="0"/>
              <a:t>Its second harmonic of frequency 2 times </a:t>
            </a:r>
            <a:r>
              <a:rPr lang="en-US" i="1" dirty="0"/>
              <a:t>f</a:t>
            </a:r>
            <a:r>
              <a:rPr lang="en-US" baseline="-25000" dirty="0"/>
              <a:t>0</a:t>
            </a:r>
            <a:r>
              <a:rPr lang="en-US" dirty="0"/>
              <a:t>. (c) A third harmonic of frequency 3 times </a:t>
            </a:r>
            <a:r>
              <a:rPr lang="en-US" i="1" dirty="0"/>
              <a:t>f</a:t>
            </a:r>
            <a:r>
              <a:rPr lang="en-US" baseline="-25000" dirty="0"/>
              <a:t>0</a:t>
            </a:r>
            <a:r>
              <a:rPr lang="en-US" dirty="0"/>
              <a:t>.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07B7F73-2648-4D2F-BEF3-878F84FDB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1432-2FF1-4A86-86B8-505631902A7E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5F9C21-DE19-453D-8A4C-0CB09BEE1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5EAED75-B6FC-46B4-A5F0-61A113433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EE63A951-318E-4B6A-9F77-CDB636477B88}"/>
              </a:ext>
            </a:extLst>
          </p:cNvPr>
          <p:cNvSpPr txBox="1">
            <a:spLocks/>
          </p:cNvSpPr>
          <p:nvPr/>
        </p:nvSpPr>
        <p:spPr>
          <a:xfrm>
            <a:off x="1099931" y="1068256"/>
            <a:ext cx="10515600" cy="4802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1" kern="1200" baseline="0">
                <a:solidFill>
                  <a:schemeClr val="accent1"/>
                </a:solidFill>
                <a:latin typeface="Charter" panose="0200050306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fundamental frequency and the harmonics (basis functions.)</a:t>
            </a:r>
          </a:p>
        </p:txBody>
      </p:sp>
    </p:spTree>
    <p:extLst>
      <p:ext uri="{BB962C8B-B14F-4D97-AF65-F5344CB8AC3E}">
        <p14:creationId xmlns:p14="http://schemas.microsoft.com/office/powerpoint/2010/main" val="20887822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790DF-49D5-4FAE-8D1B-83583B690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75C298-2A72-4DE8-B5A0-9F2655FC7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F3A678-65D3-4440-BE34-5ACFDD1E1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410097-80C8-4A14-AC60-8EB403EFD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80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B5A21F3-9567-469F-AEB2-738C4C93A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Improving Periodogram by averaging realization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684A5D-7C3A-409C-B0E3-47547F723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357" y="1570162"/>
            <a:ext cx="5722988" cy="460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3604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C7C7F-A227-4D41-A41D-EBD381123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97C371-CD8F-4407-A13E-5D032BA57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9797C1-F6C7-40FA-A13B-2C4C16D63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81B4F-B530-4F0A-952C-31CEF0E4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81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4A9643-08EE-49EB-879A-83B5914676B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Averaging a number of periodogram was first proposed by Bartlett. The algorithm cuts the signal into smaller sub-segments which results in a less noisy spectrum, i.e., with a smaller variance.</a:t>
            </a:r>
          </a:p>
          <a:p>
            <a:r>
              <a:rPr lang="en-US" dirty="0"/>
              <a:t>Split the N points into K segments of length M points each. For each segment, compute the periodogram by computing the DFT, then square the magnitude and divide by M. Average the result of all K segments to get the averaged periodogram.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C24EAF-46E3-47AE-9D20-2B4E5BA72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Bartlett and Welch methods to improve Periodogram</a:t>
            </a:r>
          </a:p>
        </p:txBody>
      </p:sp>
    </p:spTree>
    <p:extLst>
      <p:ext uri="{BB962C8B-B14F-4D97-AF65-F5344CB8AC3E}">
        <p14:creationId xmlns:p14="http://schemas.microsoft.com/office/powerpoint/2010/main" val="326267353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9786A-E1ED-4841-980F-F92CC08C1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002685-82FF-4BF2-AB9D-D9B3CC726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CE0307-A3F2-4D72-AC4D-02A3809B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45EA88-DB89-4234-A4D4-0915663CD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CAF2A3-539C-41E2-98F2-D60E6FE310E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The Welch method is modification of the Bartlett method by using overlapping segments. The data segment is split into L data segments of length M, overlapping by D points. The overlap, D can be 0% to 50%. </a:t>
            </a:r>
          </a:p>
          <a:p>
            <a:r>
              <a:rPr lang="en-US" dirty="0"/>
              <a:t>Apply window to each segment, do the periodogram of each segment and average the results. </a:t>
            </a:r>
          </a:p>
          <a:p>
            <a:r>
              <a:rPr lang="en-US" dirty="0"/>
              <a:t>Many different versions of this idea are discussed in [</a:t>
            </a:r>
            <a:r>
              <a:rPr lang="en-US" dirty="0" err="1"/>
              <a:t>Poularikas</a:t>
            </a:r>
            <a:r>
              <a:rPr lang="en-US" dirty="0"/>
              <a:t> book, 2009].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1682D5-E45A-415A-A127-C2D50F525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Welch method</a:t>
            </a:r>
          </a:p>
        </p:txBody>
      </p:sp>
    </p:spTree>
    <p:extLst>
      <p:ext uri="{BB962C8B-B14F-4D97-AF65-F5344CB8AC3E}">
        <p14:creationId xmlns:p14="http://schemas.microsoft.com/office/powerpoint/2010/main" val="226530304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95DDF-037E-47D8-94B4-79188B03D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85DA7-4E6D-410B-8605-67EDA8C62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98D482-865D-489F-826B-50505A75F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A7CC5D-5D4B-4907-B85B-798DE628C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83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1A66D09-B683-4C0A-AF09-4BCA6F61A80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2175013" y="1548510"/>
            <a:ext cx="8176533" cy="435133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489A63E-79B2-4B38-B186-0A1173770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Comparing </a:t>
            </a:r>
            <a:r>
              <a:rPr lang="en-US" dirty="0" err="1"/>
              <a:t>Autopower</a:t>
            </a:r>
            <a:r>
              <a:rPr lang="en-US" dirty="0"/>
              <a:t> and Periodogram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57F6F6-76DD-4E54-8213-78666FC3E428}"/>
              </a:ext>
            </a:extLst>
          </p:cNvPr>
          <p:cNvSpPr txBox="1"/>
          <p:nvPr/>
        </p:nvSpPr>
        <p:spPr>
          <a:xfrm>
            <a:off x="8314082" y="5980952"/>
            <a:ext cx="2350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Ref: Hayes book</a:t>
            </a:r>
          </a:p>
        </p:txBody>
      </p:sp>
    </p:spTree>
    <p:extLst>
      <p:ext uri="{BB962C8B-B14F-4D97-AF65-F5344CB8AC3E}">
        <p14:creationId xmlns:p14="http://schemas.microsoft.com/office/powerpoint/2010/main" val="407047826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9AFA0-C336-435B-86DE-620B84E39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A41ADF-AB61-4DE9-8E5B-60C5210CD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472D5A-D4A3-4E08-A453-F83CD489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B13428-9134-4BB1-8B80-56562B82E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683DA-DC9D-404C-A3AE-61447512A66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99931" y="1896179"/>
            <a:ext cx="4114800" cy="4351338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Autopower</a:t>
            </a:r>
            <a:r>
              <a:rPr lang="en-US" dirty="0"/>
              <a:t> first</a:t>
            </a:r>
          </a:p>
          <a:p>
            <a:r>
              <a:rPr lang="en-US" dirty="0"/>
              <a:t>Use Periodogram, if </a:t>
            </a:r>
            <a:r>
              <a:rPr lang="en-US" dirty="0" err="1"/>
              <a:t>Autopower</a:t>
            </a:r>
            <a:r>
              <a:rPr lang="en-US" dirty="0"/>
              <a:t> not available</a:t>
            </a:r>
          </a:p>
          <a:p>
            <a:pPr lvl="1"/>
            <a:r>
              <a:rPr lang="en-US" dirty="0"/>
              <a:t>Must average several DFTs.</a:t>
            </a:r>
          </a:p>
          <a:p>
            <a:pPr lvl="1"/>
            <a:r>
              <a:rPr lang="en-US" dirty="0"/>
              <a:t>Results are usually acceptable.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FD1F1E-0123-4BB4-B035-1955F96E4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to use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751122-B6DA-489A-B6CE-F10459AF3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090" y="1054718"/>
            <a:ext cx="6767821" cy="563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552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7161F-AB1B-4AF7-B4EA-548E1562C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0BFBE-DAC3-47B5-AFA3-F295FF545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Charan Langton</a:t>
            </a:r>
          </a:p>
          <a:p>
            <a:r>
              <a:rPr lang="en-US" dirty="0">
                <a:hlinkClick r:id="rId2"/>
              </a:rPr>
              <a:t>charldsp@gmail</a:t>
            </a:r>
            <a:r>
              <a:rPr lang="en-US">
                <a:hlinkClick r:id="rId2"/>
              </a:rPr>
              <a:t>.com</a:t>
            </a:r>
            <a:endParaRPr lang="en-US"/>
          </a:p>
          <a:p>
            <a:endParaRPr lang="en-US" dirty="0"/>
          </a:p>
          <a:p>
            <a:pPr marL="0" indent="0">
              <a:buNone/>
            </a:pPr>
            <a:r>
              <a:rPr lang="en-US" sz="1800" dirty="0"/>
              <a:t>Copyright Charan Langton</a:t>
            </a:r>
          </a:p>
          <a:p>
            <a:pPr marL="0" indent="0">
              <a:buNone/>
            </a:pPr>
            <a:r>
              <a:rPr lang="en-US" sz="1800" dirty="0"/>
              <a:t>Please credit if using figures from this presentation.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823B1-3A93-44BC-8069-3450863CC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D647-A795-49D2-A1D8-3A207D43EBAB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4DC32-9DBB-47F4-A022-D2F6266B0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5BD64-AE83-448C-8C40-632D0D410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52386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0773-99FA-415F-B66F-C3B9F85D7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304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45B27-1DEC-49B9-B762-17CC52011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64" y="1557177"/>
            <a:ext cx="10515600" cy="435133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[Langton2017] Intuitive Guide to Fourier Analysis and Spectral Estimation, Mountcastle Company 2017</a:t>
            </a:r>
          </a:p>
          <a:p>
            <a:r>
              <a:rPr lang="en-US" dirty="0"/>
              <a:t>[Brigham1988] Brigham, Oran E., Fast Fourier Transform, FFT and its Applications'', Prentice Hall, 1988.</a:t>
            </a:r>
          </a:p>
          <a:p>
            <a:r>
              <a:rPr lang="en-US" dirty="0"/>
              <a:t>[Gleason1995] Gleason, Alan., `Who is Fourier, A Mathematical Adventure'' Translational College of Lex, Language Research Foundation, Boston, 1995. 	</a:t>
            </a:r>
          </a:p>
          <a:p>
            <a:r>
              <a:rPr lang="en-US" dirty="0"/>
              <a:t>[Hayes1996] Hayes Monson </a:t>
            </a:r>
            <a:r>
              <a:rPr lang="en-US" dirty="0" err="1"/>
              <a:t>H.Statistical</a:t>
            </a:r>
            <a:r>
              <a:rPr lang="en-US" dirty="0"/>
              <a:t> Digital Signal Processing and Modeling, (1996), John Wiley \&amp; Sons.</a:t>
            </a:r>
          </a:p>
          <a:p>
            <a:r>
              <a:rPr lang="en-US" dirty="0"/>
              <a:t>[Kay1988] Kay, Steven M., Modern Spectral Estimation, Theory and Applications, Prentice Hall, 1988.</a:t>
            </a:r>
          </a:p>
          <a:p>
            <a:r>
              <a:rPr lang="en-US" dirty="0"/>
              <a:t>[Lathi1998] Lathi, B. P., Modern Digital and Analog Communications. 3rd Edition, Oxford University Press, 1998.</a:t>
            </a:r>
          </a:p>
          <a:p>
            <a:r>
              <a:rPr lang="en-US" dirty="0"/>
              <a:t>[Lyons2013] Lyons, Rick., “Understanding Digital Signal Process'', Prentice Hall, 2013.</a:t>
            </a:r>
          </a:p>
          <a:p>
            <a:r>
              <a:rPr lang="en-US" dirty="0"/>
              <a:t>[Mandal2007] Mandal, Mrinal. and Asif, Amir., “Continuous and Discrete Time Signals and System'' Cambridge University press, 2007. </a:t>
            </a:r>
          </a:p>
          <a:p>
            <a:r>
              <a:rPr lang="en-US" dirty="0"/>
              <a:t>[Marks2009] Marks II, Robert J. , “Handbook of Fourier Analysis and its Applications'', Oxford University Press, 2009.  </a:t>
            </a:r>
          </a:p>
          <a:p>
            <a:r>
              <a:rPr lang="en-US" dirty="0"/>
              <a:t>[Miller2004]  Scott L. Miller, Donald G. Childers. Probability and Random Processes, </a:t>
            </a:r>
            <a:r>
              <a:rPr lang="en-US" dirty="0" err="1"/>
              <a:t>Elesevier</a:t>
            </a:r>
            <a:r>
              <a:rPr lang="en-US" dirty="0"/>
              <a:t> Inc., 2004.</a:t>
            </a:r>
          </a:p>
          <a:p>
            <a:r>
              <a:rPr lang="en-US" dirty="0"/>
              <a:t>[Mitra2006] Mitra, </a:t>
            </a:r>
            <a:r>
              <a:rPr lang="en-US" dirty="0" err="1"/>
              <a:t>Sanit</a:t>
            </a:r>
            <a:r>
              <a:rPr lang="en-US" dirty="0"/>
              <a:t> K., “Digital Signal Processing'', McGraw Hill, 2006.</a:t>
            </a:r>
          </a:p>
          <a:p>
            <a:r>
              <a:rPr lang="en-US" dirty="0"/>
              <a:t>[Oppenheim1997] Oppenheim, Alan V. and </a:t>
            </a:r>
            <a:r>
              <a:rPr lang="en-US" dirty="0" err="1"/>
              <a:t>Willsky</a:t>
            </a:r>
            <a:r>
              <a:rPr lang="en-US" dirty="0"/>
              <a:t>, Alan S. with S. Hamid Nawab., `Signals and Systems'', Second edition, Prentice Hall, 1997.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1114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CCE3E-9ED3-44C7-8F85-8700D21EF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– </a:t>
            </a:r>
            <a:r>
              <a:rPr lang="en-US" dirty="0" err="1"/>
              <a:t>con’td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6A65C-000E-4EA7-AB91-F4CAC64B9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[Percival1993] Percival, Donald B and Walden, Andrew T,  Spectral Analysis for physical Applications, Multi-taper and conventional Univariate Techniques, Cambridge University Press, 1993.</a:t>
            </a:r>
          </a:p>
          <a:p>
            <a:r>
              <a:rPr lang="en-US" dirty="0"/>
              <a:t>[Poularikas2009]  </a:t>
            </a:r>
            <a:r>
              <a:rPr lang="en-US" dirty="0" err="1"/>
              <a:t>Poularikas</a:t>
            </a:r>
            <a:r>
              <a:rPr lang="en-US" dirty="0"/>
              <a:t>, Alexander D., “Discrete Random Signal processing and Filtering Primer with </a:t>
            </a:r>
            <a:r>
              <a:rPr lang="en-US" dirty="0" err="1"/>
              <a:t>Matlab</a:t>
            </a:r>
            <a:r>
              <a:rPr lang="en-US" dirty="0"/>
              <a:t>'', CRC press, 2009. </a:t>
            </a:r>
          </a:p>
          <a:p>
            <a:r>
              <a:rPr lang="en-US" dirty="0"/>
              <a:t>[Priestley1981] Priestley, M.B., “Spectral Analysis and Time Series'', Academic Press, 1981.</a:t>
            </a:r>
          </a:p>
          <a:p>
            <a:r>
              <a:rPr lang="en-US" dirty="0"/>
              <a:t>[Rorabaugh2011] </a:t>
            </a:r>
            <a:r>
              <a:rPr lang="en-US" dirty="0" err="1"/>
              <a:t>Rorabaugh</a:t>
            </a:r>
            <a:r>
              <a:rPr lang="en-US" dirty="0"/>
              <a:t>, C. Britton, `Notes on Digital Signal Processing'', Prentice Hall, 2011.</a:t>
            </a:r>
          </a:p>
          <a:p>
            <a:r>
              <a:rPr lang="en-US" dirty="0"/>
              <a:t>[Smith2007]  Smith, III,  Julius O. , “Mathematics of the Discrete Fourier Transform (DFT): with Audio Applications'', W3K Publishing, 2007.</a:t>
            </a:r>
          </a:p>
          <a:p>
            <a:r>
              <a:rPr lang="en-US" dirty="0"/>
              <a:t>[Schwartz1977] Schwartz, Mischa and Shaw, Leonard., “Signal Processing: Discrete Spectral Analysis, Detection and Estimation'', McGraw Hill, 1977.</a:t>
            </a:r>
          </a:p>
          <a:p>
            <a:r>
              <a:rPr lang="en-US" dirty="0"/>
              <a:t>[Stein2000] Stein, Jonathon (Y).,”Digital Signal processing, a Computer Science Perspective'', Wiley </a:t>
            </a:r>
            <a:r>
              <a:rPr lang="en-US" dirty="0" err="1"/>
              <a:t>Interscience</a:t>
            </a:r>
            <a:r>
              <a:rPr lang="en-US" dirty="0"/>
              <a:t>, 2000.</a:t>
            </a:r>
          </a:p>
          <a:p>
            <a:r>
              <a:rPr lang="en-US" dirty="0"/>
              <a:t>[Stoica1997] </a:t>
            </a:r>
            <a:r>
              <a:rPr lang="en-US" dirty="0" err="1"/>
              <a:t>Stoica</a:t>
            </a:r>
            <a:r>
              <a:rPr lang="en-US" dirty="0"/>
              <a:t>, </a:t>
            </a:r>
            <a:r>
              <a:rPr lang="en-US" dirty="0" err="1"/>
              <a:t>Petre</a:t>
            </a:r>
            <a:r>
              <a:rPr lang="en-US" dirty="0"/>
              <a:t>, Moses, Randolph,  Introduction to Spectral Analysis, Prentice Hall, 1997.</a:t>
            </a:r>
          </a:p>
          <a:p>
            <a:r>
              <a:rPr lang="en-US" dirty="0"/>
              <a:t>[Tervo2014] </a:t>
            </a:r>
            <a:r>
              <a:rPr lang="en-US" dirty="0" err="1"/>
              <a:t>Tervo</a:t>
            </a:r>
            <a:r>
              <a:rPr lang="en-US" dirty="0"/>
              <a:t>, Richard J., “Practical Signal Theory with </a:t>
            </a:r>
            <a:r>
              <a:rPr lang="en-US" dirty="0" err="1"/>
              <a:t>Matlab</a:t>
            </a:r>
            <a:r>
              <a:rPr lang="en-US" dirty="0"/>
              <a:t> Applications'', Wiley </a:t>
            </a:r>
            <a:r>
              <a:rPr lang="en-US" dirty="0" err="1"/>
              <a:t>Interscience</a:t>
            </a:r>
            <a:r>
              <a:rPr lang="en-US" dirty="0"/>
              <a:t>, 2014.</a:t>
            </a:r>
          </a:p>
          <a:p>
            <a:r>
              <a:rPr lang="en-US" dirty="0"/>
              <a:t>[Therrie2012] </a:t>
            </a:r>
            <a:r>
              <a:rPr lang="en-US" dirty="0" err="1"/>
              <a:t>Therrie</a:t>
            </a:r>
            <a:r>
              <a:rPr lang="en-US" dirty="0"/>
              <a:t>, Charles W. and </a:t>
            </a:r>
            <a:r>
              <a:rPr lang="en-US" dirty="0" err="1"/>
              <a:t>Tummala</a:t>
            </a:r>
            <a:r>
              <a:rPr lang="en-US" dirty="0"/>
              <a:t>, Murali,  Probability and Random Process for Electrical and Computer Engineers. CRC Press, 2012.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89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A30E6-D2AB-4494-95DC-F5347A1B7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F20BE4-8FAA-495A-B8AE-82504F1A8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91F0-B4B9-42BA-AA3C-5099B8760F2A}" type="datetime1">
              <a:rPr lang="en-US" smtClean="0"/>
              <a:t>5/19/2019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52B79B-B505-4C43-8308-6E7F2203B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Charan Langton, www,complextoreal.com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EA3A4B-6766-4477-A048-70771157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2B6D9A-2B5C-4717-AD61-AAB154790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931" y="1578618"/>
            <a:ext cx="10515600" cy="480254"/>
          </a:xfrm>
        </p:spPr>
        <p:txBody>
          <a:bodyPr/>
          <a:lstStyle/>
          <a:p>
            <a:r>
              <a:rPr lang="en-US" dirty="0"/>
              <a:t>Amplitude and phase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2623302-3383-4319-B48C-60964972A33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2719387" y="2179376"/>
            <a:ext cx="6753225" cy="2324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6C05E9-31D9-4331-A788-C2DFC3E6D3BD}"/>
              </a:ext>
            </a:extLst>
          </p:cNvPr>
          <p:cNvSpPr txBox="1"/>
          <p:nvPr/>
        </p:nvSpPr>
        <p:spPr>
          <a:xfrm>
            <a:off x="1212112" y="4503476"/>
            <a:ext cx="9278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sine and a cosine of the same frequency makes a set of harmonics, both have same frequency but are orthogonal to each other. We use both sines and cosines to synthesize a wave.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BB2D7BD-8AFD-43C8-97FE-BFCA7BF5928F}"/>
                  </a:ext>
                </a:extLst>
              </p14:cNvPr>
              <p14:cNvContentPartPr/>
              <p14:nvPr/>
            </p14:nvContentPartPr>
            <p14:xfrm>
              <a:off x="8441886" y="136778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BB2D7BD-8AFD-43C8-97FE-BFCA7BF592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23886" y="13501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88217A3-FA36-4898-AB57-748F6AA3DE63}"/>
                  </a:ext>
                </a:extLst>
              </p14:cNvPr>
              <p14:cNvContentPartPr/>
              <p14:nvPr/>
            </p14:nvContentPartPr>
            <p14:xfrm>
              <a:off x="4874666" y="2812085"/>
              <a:ext cx="468000" cy="631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88217A3-FA36-4898-AB57-748F6AA3DE6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56666" y="2794445"/>
                <a:ext cx="503640" cy="66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DAE2932-117B-411F-908B-790D848AD802}"/>
                  </a:ext>
                </a:extLst>
              </p14:cNvPr>
              <p14:cNvContentPartPr/>
              <p14:nvPr/>
            </p14:nvContentPartPr>
            <p14:xfrm>
              <a:off x="4905266" y="3551165"/>
              <a:ext cx="532080" cy="509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DAE2932-117B-411F-908B-790D848AD80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87266" y="3533525"/>
                <a:ext cx="567720" cy="54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6222DE0-A02B-423A-B70C-67D8B4AAC20C}"/>
                  </a:ext>
                </a:extLst>
              </p14:cNvPr>
              <p14:cNvContentPartPr/>
              <p14:nvPr/>
            </p14:nvContentPartPr>
            <p14:xfrm>
              <a:off x="7919906" y="2721365"/>
              <a:ext cx="579240" cy="722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6222DE0-A02B-423A-B70C-67D8B4AAC20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10906" y="2712365"/>
                <a:ext cx="596880" cy="73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DA6DA06-1C1D-4B25-BBF0-E4856C9C0FBB}"/>
                  </a:ext>
                </a:extLst>
              </p14:cNvPr>
              <p14:cNvContentPartPr/>
              <p14:nvPr/>
            </p14:nvContentPartPr>
            <p14:xfrm>
              <a:off x="7895786" y="3512285"/>
              <a:ext cx="528480" cy="578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DA6DA06-1C1D-4B25-BBF0-E4856C9C0FB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87146" y="3503645"/>
                <a:ext cx="546120" cy="5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95D7357-1D95-4577-BC5E-5C1F29A05E08}"/>
                  </a:ext>
                </a:extLst>
              </p14:cNvPr>
              <p14:cNvContentPartPr/>
              <p14:nvPr/>
            </p14:nvContentPartPr>
            <p14:xfrm>
              <a:off x="6435266" y="3328685"/>
              <a:ext cx="1051200" cy="95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95D7357-1D95-4577-BC5E-5C1F29A05E0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26266" y="3320045"/>
                <a:ext cx="10688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4F5748E-A109-4F89-BD5D-BE5718CD84EA}"/>
                  </a:ext>
                </a:extLst>
              </p14:cNvPr>
              <p14:cNvContentPartPr/>
              <p14:nvPr/>
            </p14:nvContentPartPr>
            <p14:xfrm>
              <a:off x="6510146" y="4114205"/>
              <a:ext cx="847440" cy="50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4F5748E-A109-4F89-BD5D-BE5718CD84E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501146" y="4105565"/>
                <a:ext cx="865080" cy="6768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E9B5C7FE-405D-4839-9CA3-DE4F8511395F}"/>
              </a:ext>
            </a:extLst>
          </p:cNvPr>
          <p:cNvSpPr txBox="1"/>
          <p:nvPr/>
        </p:nvSpPr>
        <p:spPr>
          <a:xfrm>
            <a:off x="8388626" y="2380422"/>
            <a:ext cx="142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 shift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FFB3A3-A567-447C-93DE-E104B2406FF9}"/>
              </a:ext>
            </a:extLst>
          </p:cNvPr>
          <p:cNvSpPr txBox="1"/>
          <p:nvPr/>
        </p:nvSpPr>
        <p:spPr>
          <a:xfrm>
            <a:off x="6151362" y="2355346"/>
            <a:ext cx="142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28BBA8-AA82-492D-BCEA-2F76EE0C7FA5}"/>
              </a:ext>
            </a:extLst>
          </p:cNvPr>
          <p:cNvSpPr txBox="1"/>
          <p:nvPr/>
        </p:nvSpPr>
        <p:spPr>
          <a:xfrm>
            <a:off x="4382818" y="2314719"/>
            <a:ext cx="142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Amplitude</a:t>
            </a:r>
          </a:p>
        </p:txBody>
      </p:sp>
    </p:spTree>
    <p:extLst>
      <p:ext uri="{BB962C8B-B14F-4D97-AF65-F5344CB8AC3E}">
        <p14:creationId xmlns:p14="http://schemas.microsoft.com/office/powerpoint/2010/main" val="2777450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3613</Words>
  <Application>Microsoft Office PowerPoint</Application>
  <PresentationFormat>Widescreen</PresentationFormat>
  <Paragraphs>538</Paragraphs>
  <Slides>87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87</vt:i4>
      </vt:variant>
    </vt:vector>
  </HeadingPairs>
  <TitlesOfParts>
    <vt:vector size="94" baseType="lpstr">
      <vt:lpstr>Arial</vt:lpstr>
      <vt:lpstr>Calibri</vt:lpstr>
      <vt:lpstr>Calibri Light</vt:lpstr>
      <vt:lpstr>Charter</vt:lpstr>
      <vt:lpstr>Symbol</vt:lpstr>
      <vt:lpstr>Office Theme</vt:lpstr>
      <vt:lpstr>Custom Design</vt:lpstr>
      <vt:lpstr>Intuitive Guide to Fourier Analysis and Spectral Estimation</vt:lpstr>
      <vt:lpstr>Material </vt:lpstr>
      <vt:lpstr>Some acronyms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Creating a pretty good-looking square wave by adding a bunch of sinusoids.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Complex representation of CT signals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you.</vt:lpstr>
      <vt:lpstr>References</vt:lpstr>
      <vt:lpstr>References – con’td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Intuitive Guide to Fourier Analysis and Spectral Estimation</dc:title>
  <dc:creator>Charan Langton</dc:creator>
  <cp:lastModifiedBy>Charan Langton</cp:lastModifiedBy>
  <cp:revision>7</cp:revision>
  <dcterms:created xsi:type="dcterms:W3CDTF">2019-05-10T04:33:39Z</dcterms:created>
  <dcterms:modified xsi:type="dcterms:W3CDTF">2019-05-19T14:17:51Z</dcterms:modified>
</cp:coreProperties>
</file>